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1"/>
  </p:notesMasterIdLst>
  <p:sldIdLst>
    <p:sldId id="256" r:id="rId2"/>
    <p:sldId id="297" r:id="rId3"/>
    <p:sldId id="290" r:id="rId4"/>
    <p:sldId id="259" r:id="rId5"/>
    <p:sldId id="260" r:id="rId6"/>
    <p:sldId id="264" r:id="rId7"/>
    <p:sldId id="309" r:id="rId8"/>
    <p:sldId id="265" r:id="rId9"/>
    <p:sldId id="293" r:id="rId10"/>
    <p:sldId id="311" r:id="rId11"/>
    <p:sldId id="314" r:id="rId12"/>
    <p:sldId id="313" r:id="rId13"/>
    <p:sldId id="301" r:id="rId14"/>
    <p:sldId id="263" r:id="rId15"/>
    <p:sldId id="262" r:id="rId16"/>
    <p:sldId id="302" r:id="rId17"/>
    <p:sldId id="272" r:id="rId18"/>
    <p:sldId id="267" r:id="rId19"/>
    <p:sldId id="269" r:id="rId20"/>
    <p:sldId id="270" r:id="rId21"/>
    <p:sldId id="291" r:id="rId22"/>
    <p:sldId id="268" r:id="rId23"/>
    <p:sldId id="271" r:id="rId24"/>
    <p:sldId id="292" r:id="rId25"/>
    <p:sldId id="312" r:id="rId26"/>
    <p:sldId id="278" r:id="rId27"/>
    <p:sldId id="279" r:id="rId28"/>
    <p:sldId id="310" r:id="rId29"/>
    <p:sldId id="27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9WtF7fNAOviNFR1XVkVhPQ==" hashData="c29nYVyyrKZ3c1pTUGNU/15ZT1pCkvcYcGHiLZC0GlqByTkHvaIHKNPnbGIexUk6jUbtAQnd08vZwnPcYHjSVg=="/>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69"/>
    <p:restoredTop sz="94718"/>
  </p:normalViewPr>
  <p:slideViewPr>
    <p:cSldViewPr snapToGrid="0" snapToObjects="1">
      <p:cViewPr varScale="1">
        <p:scale>
          <a:sx n="137" d="100"/>
          <a:sy n="137" d="100"/>
        </p:scale>
        <p:origin x="616" y="2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203063-170C-D24F-B627-1F14F066075C}" type="datetimeFigureOut">
              <a:rPr lang="en-US" smtClean="0"/>
              <a:t>11/26/18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DF873F-3166-364B-A693-085585DE4192}" type="slidenum">
              <a:rPr lang="en-US" smtClean="0"/>
              <a:t>‹#›</a:t>
            </a:fld>
            <a:endParaRPr lang="en-US" dirty="0"/>
          </a:p>
        </p:txBody>
      </p:sp>
    </p:spTree>
    <p:extLst>
      <p:ext uri="{BB962C8B-B14F-4D97-AF65-F5344CB8AC3E}">
        <p14:creationId xmlns:p14="http://schemas.microsoft.com/office/powerpoint/2010/main" val="1004808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DF873F-3166-364B-A693-085585DE4192}" type="slidenum">
              <a:rPr lang="en-US" smtClean="0"/>
              <a:t>1</a:t>
            </a:fld>
            <a:endParaRPr lang="en-US" dirty="0"/>
          </a:p>
        </p:txBody>
      </p:sp>
    </p:spTree>
    <p:extLst>
      <p:ext uri="{BB962C8B-B14F-4D97-AF65-F5344CB8AC3E}">
        <p14:creationId xmlns:p14="http://schemas.microsoft.com/office/powerpoint/2010/main" val="471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A3472A-214F-0A4E-9A92-AD315B905BD1}" type="datetimeFigureOut">
              <a:rPr lang="en-US" smtClean="0"/>
              <a:t>11/26/18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1091DE-33EE-3E42-837D-A0BA4B1E5750}"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Drag picture to placeholder or click icon to add</a:t>
            </a:r>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A3472A-214F-0A4E-9A92-AD315B905BD1}" type="datetimeFigureOut">
              <a:rPr lang="en-US" smtClean="0"/>
              <a:t>11/26/18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1091DE-33EE-3E42-837D-A0BA4B1E575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2A3472A-214F-0A4E-9A92-AD315B905BD1}" type="datetimeFigureOut">
              <a:rPr lang="en-US" smtClean="0"/>
              <a:t>11/26/18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1091DE-33EE-3E42-837D-A0BA4B1E5750}"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2A3472A-214F-0A4E-9A92-AD315B905BD1}" type="datetimeFigureOut">
              <a:rPr lang="en-US" smtClean="0"/>
              <a:t>11/26/18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1091DE-33EE-3E42-837D-A0BA4B1E5750}" type="slidenum">
              <a:rPr lang="en-US" smtClean="0"/>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A3472A-214F-0A4E-9A92-AD315B905BD1}" type="datetimeFigureOut">
              <a:rPr lang="en-US" smtClean="0"/>
              <a:t>11/26/18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1091DE-33EE-3E42-837D-A0BA4B1E5750}"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2A3472A-214F-0A4E-9A92-AD315B905BD1}" type="datetimeFigureOut">
              <a:rPr lang="en-US" smtClean="0"/>
              <a:t>11/26/18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1091DE-33EE-3E42-837D-A0BA4B1E5750}"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Drag picture to placeholder or click icon to add</a:t>
            </a:r>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Drag picture to placeholder or click icon to add</a:t>
            </a:r>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Drag picture to placeholder or click icon to add</a:t>
            </a:r>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2A3472A-214F-0A4E-9A92-AD315B905BD1}" type="datetimeFigureOut">
              <a:rPr lang="en-US" smtClean="0"/>
              <a:t>11/26/18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1091DE-33EE-3E42-837D-A0BA4B1E5750}" type="slidenum">
              <a:rPr lang="en-US" smtClean="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A3472A-214F-0A4E-9A92-AD315B905BD1}" type="datetimeFigureOut">
              <a:rPr lang="en-US" smtClean="0"/>
              <a:t>11/26/18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1091DE-33EE-3E42-837D-A0BA4B1E5750}" type="slidenum">
              <a:rPr lang="en-US"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A3472A-214F-0A4E-9A92-AD315B905BD1}" type="datetimeFigureOut">
              <a:rPr lang="en-US" smtClean="0"/>
              <a:t>11/26/18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1091DE-33EE-3E42-837D-A0BA4B1E575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2A3472A-214F-0A4E-9A92-AD315B905BD1}" type="datetimeFigureOut">
              <a:rPr lang="en-US" smtClean="0"/>
              <a:t>11/26/18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1091DE-33EE-3E42-837D-A0BA4B1E5750}"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A3472A-214F-0A4E-9A92-AD315B905BD1}" type="datetimeFigureOut">
              <a:rPr lang="en-US" smtClean="0"/>
              <a:t>11/26/18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1091DE-33EE-3E42-837D-A0BA4B1E5750}"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A3472A-214F-0A4E-9A92-AD315B905BD1}" type="datetimeFigureOut">
              <a:rPr lang="en-US" smtClean="0"/>
              <a:t>11/26/18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1091DE-33EE-3E42-837D-A0BA4B1E5750}"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A3472A-214F-0A4E-9A92-AD315B905BD1}" type="datetimeFigureOut">
              <a:rPr lang="en-US" smtClean="0"/>
              <a:t>11/26/18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D1091DE-33EE-3E42-837D-A0BA4B1E575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A2A3472A-214F-0A4E-9A92-AD315B905BD1}" type="datetimeFigureOut">
              <a:rPr lang="en-US" smtClean="0"/>
              <a:t>11/26/18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BD1091DE-33EE-3E42-837D-A0BA4B1E575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2A3472A-214F-0A4E-9A92-AD315B905BD1}" type="datetimeFigureOut">
              <a:rPr lang="en-US" smtClean="0"/>
              <a:t>11/26/18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BD1091DE-33EE-3E42-837D-A0BA4B1E575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A2A3472A-214F-0A4E-9A92-AD315B905BD1}" type="datetimeFigureOut">
              <a:rPr lang="en-US" smtClean="0"/>
              <a:t>11/26/18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BD1091DE-33EE-3E42-837D-A0BA4B1E5750}"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Drag picture to placeholder or click icon to add</a:t>
            </a:r>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A3472A-214F-0A4E-9A92-AD315B905BD1}" type="datetimeFigureOut">
              <a:rPr lang="en-US" smtClean="0"/>
              <a:t>11/26/18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1091DE-33EE-3E42-837D-A0BA4B1E5750}"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2A3472A-214F-0A4E-9A92-AD315B905BD1}" type="datetimeFigureOut">
              <a:rPr lang="en-US" smtClean="0"/>
              <a:t>11/26/18</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D1091DE-33EE-3E42-837D-A0BA4B1E5750}" type="slidenum">
              <a:rPr lang="en-US" smtClean="0"/>
              <a:t>‹#›</a:t>
            </a:fld>
            <a:endParaRPr lang="en-US" dirty="0"/>
          </a:p>
        </p:txBody>
      </p:sp>
    </p:spTree>
    <p:extLst>
      <p:ext uri="{BB962C8B-B14F-4D97-AF65-F5344CB8AC3E}">
        <p14:creationId xmlns:p14="http://schemas.microsoft.com/office/powerpoint/2010/main" val="209039701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7711" y="1447801"/>
            <a:ext cx="8449519" cy="3329581"/>
          </a:xfrm>
        </p:spPr>
        <p:txBody>
          <a:bodyPr/>
          <a:lstStyle/>
          <a:p>
            <a:r>
              <a:rPr lang="en-US" dirty="0">
                <a:solidFill>
                  <a:srgbClr val="FFFF00"/>
                </a:solidFill>
              </a:rPr>
              <a:t>How to Improve/Critique your Images</a:t>
            </a:r>
            <a:br>
              <a:rPr lang="en-US" dirty="0">
                <a:solidFill>
                  <a:srgbClr val="FFFF00"/>
                </a:solidFill>
              </a:rPr>
            </a:br>
            <a:r>
              <a:rPr lang="en-US" sz="2800" dirty="0">
                <a:solidFill>
                  <a:srgbClr val="FFFF00"/>
                </a:solidFill>
              </a:rPr>
              <a:t>(with a preview of the SCC judging process)</a:t>
            </a:r>
          </a:p>
        </p:txBody>
      </p:sp>
      <p:sp>
        <p:nvSpPr>
          <p:cNvPr id="3" name="Subtitle 2"/>
          <p:cNvSpPr>
            <a:spLocks noGrp="1"/>
          </p:cNvSpPr>
          <p:nvPr>
            <p:ph type="subTitle" idx="1"/>
          </p:nvPr>
        </p:nvSpPr>
        <p:spPr>
          <a:xfrm>
            <a:off x="970614" y="5413988"/>
            <a:ext cx="6620968" cy="861420"/>
          </a:xfrm>
        </p:spPr>
        <p:txBody>
          <a:bodyPr/>
          <a:lstStyle/>
          <a:p>
            <a:r>
              <a:rPr lang="en-US" dirty="0"/>
              <a:t>Frank Zaremba, MNEC</a:t>
            </a:r>
          </a:p>
          <a:p>
            <a:r>
              <a:rPr lang="en-US" dirty="0"/>
              <a:t>Simsbury Camera Club</a:t>
            </a:r>
          </a:p>
        </p:txBody>
      </p:sp>
    </p:spTree>
    <p:extLst>
      <p:ext uri="{BB962C8B-B14F-4D97-AF65-F5344CB8AC3E}">
        <p14:creationId xmlns:p14="http://schemas.microsoft.com/office/powerpoint/2010/main" val="1782783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8521B7C-1025-994C-A5D8-4760F35E6592}"/>
              </a:ext>
            </a:extLst>
          </p:cNvPr>
          <p:cNvGraphicFramePr>
            <a:graphicFrameLocks noGrp="1"/>
          </p:cNvGraphicFramePr>
          <p:nvPr>
            <p:extLst>
              <p:ext uri="{D42A27DB-BD31-4B8C-83A1-F6EECF244321}">
                <p14:modId xmlns:p14="http://schemas.microsoft.com/office/powerpoint/2010/main" val="1609382184"/>
              </p:ext>
            </p:extLst>
          </p:nvPr>
        </p:nvGraphicFramePr>
        <p:xfrm>
          <a:off x="625151" y="373224"/>
          <a:ext cx="5236415" cy="6391466"/>
        </p:xfrm>
        <a:graphic>
          <a:graphicData uri="http://schemas.openxmlformats.org/drawingml/2006/table">
            <a:tbl>
              <a:tblPr/>
              <a:tblGrid>
                <a:gridCol w="3324460">
                  <a:extLst>
                    <a:ext uri="{9D8B030D-6E8A-4147-A177-3AD203B41FA5}">
                      <a16:colId xmlns:a16="http://schemas.microsoft.com/office/drawing/2014/main" val="2964625247"/>
                    </a:ext>
                  </a:extLst>
                </a:gridCol>
                <a:gridCol w="382391">
                  <a:extLst>
                    <a:ext uri="{9D8B030D-6E8A-4147-A177-3AD203B41FA5}">
                      <a16:colId xmlns:a16="http://schemas.microsoft.com/office/drawing/2014/main" val="916339395"/>
                    </a:ext>
                  </a:extLst>
                </a:gridCol>
                <a:gridCol w="382391">
                  <a:extLst>
                    <a:ext uri="{9D8B030D-6E8A-4147-A177-3AD203B41FA5}">
                      <a16:colId xmlns:a16="http://schemas.microsoft.com/office/drawing/2014/main" val="2162029646"/>
                    </a:ext>
                  </a:extLst>
                </a:gridCol>
                <a:gridCol w="382391">
                  <a:extLst>
                    <a:ext uri="{9D8B030D-6E8A-4147-A177-3AD203B41FA5}">
                      <a16:colId xmlns:a16="http://schemas.microsoft.com/office/drawing/2014/main" val="2721514827"/>
                    </a:ext>
                  </a:extLst>
                </a:gridCol>
                <a:gridCol w="382391">
                  <a:extLst>
                    <a:ext uri="{9D8B030D-6E8A-4147-A177-3AD203B41FA5}">
                      <a16:colId xmlns:a16="http://schemas.microsoft.com/office/drawing/2014/main" val="3750988538"/>
                    </a:ext>
                  </a:extLst>
                </a:gridCol>
                <a:gridCol w="382391">
                  <a:extLst>
                    <a:ext uri="{9D8B030D-6E8A-4147-A177-3AD203B41FA5}">
                      <a16:colId xmlns:a16="http://schemas.microsoft.com/office/drawing/2014/main" val="1312374102"/>
                    </a:ext>
                  </a:extLst>
                </a:gridCol>
              </a:tblGrid>
              <a:tr h="119086">
                <a:tc rowSpan="2">
                  <a:txBody>
                    <a:bodyPr/>
                    <a:lstStyle/>
                    <a:p>
                      <a:pPr algn="ctr" fontAlgn="ctr"/>
                      <a:r>
                        <a:rPr lang="en-US" sz="400" b="1" i="0" u="none" strike="noStrike" dirty="0">
                          <a:solidFill>
                            <a:srgbClr val="000000"/>
                          </a:solidFill>
                          <a:effectLst/>
                          <a:latin typeface="Calibri" panose="020F0502020204030204" pitchFamily="34" charset="0"/>
                        </a:rPr>
                        <a:t> Maximim Image size is now 1400wide for Landscape formated Images and 1050height for Portarit formated Images                        MAX file size is 1,200kb</a:t>
                      </a:r>
                    </a:p>
                  </a:txBody>
                  <a:tcPr marL="3752" marR="3752" marT="37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5">
                  <a:txBody>
                    <a:bodyPr/>
                    <a:lstStyle/>
                    <a:p>
                      <a:pPr algn="ctr" fontAlgn="b"/>
                      <a:r>
                        <a:rPr lang="en-US" sz="400" b="1" i="1" u="none" strike="noStrike" dirty="0">
                          <a:solidFill>
                            <a:srgbClr val="000000"/>
                          </a:solidFill>
                          <a:effectLst/>
                          <a:latin typeface="Calibri" panose="020F0502020204030204" pitchFamily="34" charset="0"/>
                        </a:rPr>
                        <a:t>Categories</a:t>
                      </a:r>
                    </a:p>
                  </a:txBody>
                  <a:tcPr marL="3752" marR="3752" marT="375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95004614"/>
                  </a:ext>
                </a:extLst>
              </a:tr>
              <a:tr h="126529">
                <a:tc vMerge="1">
                  <a:txBody>
                    <a:bodyPr/>
                    <a:lstStyle/>
                    <a:p>
                      <a:endParaRPr lang="en-US"/>
                    </a:p>
                  </a:txBody>
                  <a:tcPr/>
                </a:tc>
                <a:tc>
                  <a:txBody>
                    <a:bodyPr/>
                    <a:lstStyle/>
                    <a:p>
                      <a:pPr algn="ctr" fontAlgn="b"/>
                      <a:r>
                        <a:rPr lang="en-US" sz="500" b="0" i="0" u="none" strike="noStrike" dirty="0">
                          <a:solidFill>
                            <a:srgbClr val="000000"/>
                          </a:solidFill>
                          <a:effectLst/>
                          <a:latin typeface="Calibri" panose="020F0502020204030204" pitchFamily="34" charset="0"/>
                        </a:rPr>
                        <a:t>Open</a:t>
                      </a:r>
                    </a:p>
                  </a:txBody>
                  <a:tcPr marL="3752" marR="3752" marT="375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500" b="0" i="0" u="none" strike="noStrike" dirty="0">
                          <a:solidFill>
                            <a:srgbClr val="000000"/>
                          </a:solidFill>
                          <a:effectLst/>
                          <a:latin typeface="Calibri" panose="020F0502020204030204" pitchFamily="34" charset="0"/>
                        </a:rPr>
                        <a:t>Portrait</a:t>
                      </a:r>
                    </a:p>
                  </a:txBody>
                  <a:tcPr marL="3752" marR="3752" marT="3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500" b="0" i="0" u="none" strike="noStrike" dirty="0">
                          <a:solidFill>
                            <a:srgbClr val="000000"/>
                          </a:solidFill>
                          <a:effectLst/>
                          <a:latin typeface="Calibri" panose="020F0502020204030204" pitchFamily="34" charset="0"/>
                        </a:rPr>
                        <a:t>Creative</a:t>
                      </a:r>
                    </a:p>
                  </a:txBody>
                  <a:tcPr marL="3752" marR="3752" marT="3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500" b="0" i="0" u="none" strike="noStrike" dirty="0">
                          <a:solidFill>
                            <a:srgbClr val="000000"/>
                          </a:solidFill>
                          <a:effectLst/>
                          <a:latin typeface="Calibri" panose="020F0502020204030204" pitchFamily="34" charset="0"/>
                        </a:rPr>
                        <a:t>Travel</a:t>
                      </a:r>
                    </a:p>
                  </a:txBody>
                  <a:tcPr marL="3752" marR="3752" marT="3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500" b="0" i="0" u="none" strike="noStrike" dirty="0">
                          <a:solidFill>
                            <a:srgbClr val="000000"/>
                          </a:solidFill>
                          <a:effectLst/>
                          <a:latin typeface="Calibri" panose="020F0502020204030204" pitchFamily="34" charset="0"/>
                        </a:rPr>
                        <a:t>Nature</a:t>
                      </a:r>
                    </a:p>
                  </a:txBody>
                  <a:tcPr marL="3752" marR="3752" marT="37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3211187381"/>
                  </a:ext>
                </a:extLst>
              </a:tr>
              <a:tr h="282829">
                <a:tc>
                  <a:txBody>
                    <a:bodyPr/>
                    <a:lstStyle/>
                    <a:p>
                      <a:pPr algn="ctr" fontAlgn="ctr"/>
                      <a:r>
                        <a:rPr lang="en-US" sz="600" b="0" i="0" u="none" strike="noStrike" dirty="0">
                          <a:solidFill>
                            <a:srgbClr val="000000"/>
                          </a:solidFill>
                          <a:effectLst/>
                          <a:latin typeface="Calibri" panose="020F0502020204030204" pitchFamily="34" charset="0"/>
                        </a:rPr>
                        <a:t>Outside Organization Definitions followed, so we can compete in interclub competitions</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gridSpan="3">
                  <a:txBody>
                    <a:bodyPr/>
                    <a:lstStyle/>
                    <a:p>
                      <a:pPr algn="ctr" fontAlgn="ctr"/>
                      <a:r>
                        <a:rPr lang="en-US" sz="500" b="0" i="0" u="none" strike="noStrike" dirty="0">
                          <a:solidFill>
                            <a:srgbClr val="000000"/>
                          </a:solidFill>
                          <a:effectLst/>
                          <a:latin typeface="Calibri" panose="020F0502020204030204" pitchFamily="34" charset="0"/>
                        </a:rPr>
                        <a:t>NECCC-Pictorial</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gridSpan="2">
                  <a:txBody>
                    <a:bodyPr/>
                    <a:lstStyle/>
                    <a:p>
                      <a:pPr algn="ctr" fontAlgn="ctr"/>
                      <a:r>
                        <a:rPr lang="en-US" sz="500" b="0" i="0" u="none" strike="noStrike" dirty="0">
                          <a:solidFill>
                            <a:srgbClr val="000000"/>
                          </a:solidFill>
                          <a:effectLst/>
                          <a:latin typeface="Calibri" panose="020F0502020204030204" pitchFamily="34" charset="0"/>
                        </a:rPr>
                        <a:t>PSA/NECCC</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hMerge="1">
                  <a:txBody>
                    <a:bodyPr/>
                    <a:lstStyle/>
                    <a:p>
                      <a:endParaRPr lang="en-US"/>
                    </a:p>
                  </a:txBody>
                  <a:tcPr/>
                </a:tc>
                <a:extLst>
                  <a:ext uri="{0D108BD9-81ED-4DB2-BD59-A6C34878D82A}">
                    <a16:rowId xmlns:a16="http://schemas.microsoft.com/office/drawing/2014/main" val="14947696"/>
                  </a:ext>
                </a:extLst>
              </a:tr>
              <a:tr h="327486">
                <a:tc>
                  <a:txBody>
                    <a:bodyPr/>
                    <a:lstStyle/>
                    <a:p>
                      <a:pPr algn="ctr" fontAlgn="ctr"/>
                      <a:r>
                        <a:rPr lang="en-US" sz="600" b="0" i="0" u="none" strike="noStrike" dirty="0">
                          <a:solidFill>
                            <a:srgbClr val="000000"/>
                          </a:solidFill>
                          <a:effectLst/>
                          <a:latin typeface="Calibri" panose="020F0502020204030204" pitchFamily="34" charset="0"/>
                        </a:rPr>
                        <a:t>All elements of image must be the work of the maker</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500" b="0" i="0" u="none" strike="noStrike" dirty="0">
                          <a:solidFill>
                            <a:srgbClr val="000000"/>
                          </a:solidFill>
                          <a:effectLst/>
                          <a:latin typeface="Calibri" panose="020F0502020204030204" pitchFamily="34" charset="0"/>
                        </a:rPr>
                        <a:t>Yes</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500" b="0" i="0" u="none" strike="noStrike" dirty="0">
                          <a:solidFill>
                            <a:srgbClr val="000000"/>
                          </a:solidFill>
                          <a:effectLst/>
                          <a:latin typeface="Calibri" panose="020F0502020204030204" pitchFamily="34" charset="0"/>
                        </a:rPr>
                        <a:t>Yes</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500" b="0" i="0" u="none" strike="noStrike" dirty="0">
                          <a:solidFill>
                            <a:srgbClr val="000000"/>
                          </a:solidFill>
                          <a:effectLst/>
                          <a:latin typeface="Calibri" panose="020F0502020204030204" pitchFamily="34" charset="0"/>
                        </a:rPr>
                        <a:t>Yes</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500" b="0" i="0" u="none" strike="noStrike" dirty="0">
                          <a:solidFill>
                            <a:srgbClr val="000000"/>
                          </a:solidFill>
                          <a:effectLst/>
                          <a:latin typeface="Calibri" panose="020F0502020204030204" pitchFamily="34" charset="0"/>
                        </a:rPr>
                        <a:t>Yes</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500" b="0" i="0" u="none" strike="noStrike" dirty="0">
                          <a:solidFill>
                            <a:srgbClr val="000000"/>
                          </a:solidFill>
                          <a:effectLst/>
                          <a:latin typeface="Calibri" panose="020F0502020204030204" pitchFamily="34" charset="0"/>
                        </a:rPr>
                        <a:t>Yes</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2505774748"/>
                  </a:ext>
                </a:extLst>
              </a:tr>
              <a:tr h="297715">
                <a:tc>
                  <a:txBody>
                    <a:bodyPr/>
                    <a:lstStyle/>
                    <a:p>
                      <a:pPr algn="ctr" fontAlgn="ctr"/>
                      <a:r>
                        <a:rPr lang="en-US" sz="600" b="0" i="0" u="none" strike="noStrike" dirty="0">
                          <a:solidFill>
                            <a:srgbClr val="000000"/>
                          </a:solidFill>
                          <a:effectLst/>
                          <a:latin typeface="Calibri" panose="020F0502020204030204" pitchFamily="34" charset="0"/>
                        </a:rPr>
                        <a:t> All adjustments must appear natural and realistic </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500" b="0" i="0" u="none" strike="noStrike" dirty="0">
                          <a:solidFill>
                            <a:srgbClr val="000000"/>
                          </a:solidFill>
                          <a:effectLst/>
                          <a:latin typeface="Calibri" panose="020F0502020204030204" pitchFamily="34" charset="0"/>
                        </a:rPr>
                        <a:t>Yes</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500" b="0" i="0" u="none" strike="noStrike" dirty="0">
                          <a:solidFill>
                            <a:srgbClr val="000000"/>
                          </a:solidFill>
                          <a:effectLst/>
                          <a:latin typeface="Calibri" panose="020F0502020204030204" pitchFamily="34" charset="0"/>
                        </a:rPr>
                        <a:t>Yes</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500" b="0" i="0" u="none" strike="noStrike" dirty="0">
                          <a:solidFill>
                            <a:srgbClr val="FFFFFF"/>
                          </a:solidFill>
                          <a:effectLst/>
                          <a:latin typeface="Calibri" panose="020F0502020204030204" pitchFamily="34" charset="0"/>
                        </a:rPr>
                        <a:t>NOT 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500" b="0" i="0" u="none" strike="noStrike" dirty="0">
                          <a:solidFill>
                            <a:srgbClr val="000000"/>
                          </a:solidFill>
                          <a:effectLst/>
                          <a:latin typeface="Calibri" panose="020F0502020204030204" pitchFamily="34" charset="0"/>
                        </a:rPr>
                        <a:t>Yes</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500" b="0" i="0" u="none" strike="noStrike" dirty="0">
                          <a:solidFill>
                            <a:srgbClr val="000000"/>
                          </a:solidFill>
                          <a:effectLst/>
                          <a:latin typeface="Calibri" panose="020F0502020204030204" pitchFamily="34" charset="0"/>
                        </a:rPr>
                        <a:t>Yes</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738370219"/>
                  </a:ext>
                </a:extLst>
              </a:tr>
              <a:tr h="277649">
                <a:tc>
                  <a:txBody>
                    <a:bodyPr/>
                    <a:lstStyle/>
                    <a:p>
                      <a:pPr algn="ctr" fontAlgn="ctr"/>
                      <a:r>
                        <a:rPr lang="en-US" sz="600" b="0" i="0" u="none" strike="noStrike" dirty="0">
                          <a:solidFill>
                            <a:srgbClr val="000000"/>
                          </a:solidFill>
                          <a:effectLst/>
                          <a:latin typeface="Calibri" panose="020F0502020204030204" pitchFamily="34" charset="0"/>
                        </a:rPr>
                        <a:t>Manipulation or adjustment of image, in camera or post processing REQUIRED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500" b="0" i="0" u="none" strike="noStrike" dirty="0">
                          <a:solidFill>
                            <a:srgbClr val="FFFFFF"/>
                          </a:solidFill>
                          <a:effectLst/>
                          <a:latin typeface="Calibri" panose="020F0502020204030204" pitchFamily="34" charset="0"/>
                        </a:rPr>
                        <a:t>NO</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500" b="0" i="0" u="none" strike="noStrike" dirty="0">
                          <a:solidFill>
                            <a:srgbClr val="FFFFFF"/>
                          </a:solidFill>
                          <a:effectLst/>
                          <a:latin typeface="Calibri" panose="020F0502020204030204" pitchFamily="34" charset="0"/>
                        </a:rPr>
                        <a:t>NO</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500" b="0" i="0" u="none" strike="noStrike" dirty="0">
                          <a:solidFill>
                            <a:srgbClr val="000000"/>
                          </a:solidFill>
                          <a:effectLst/>
                          <a:latin typeface="Calibri" panose="020F0502020204030204" pitchFamily="34" charset="0"/>
                        </a:rPr>
                        <a:t>Yes</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500" b="0" i="0" u="none" strike="noStrike" dirty="0">
                          <a:solidFill>
                            <a:srgbClr val="FFFFFF"/>
                          </a:solidFill>
                          <a:effectLst/>
                          <a:latin typeface="Calibri" panose="020F0502020204030204" pitchFamily="34" charset="0"/>
                        </a:rPr>
                        <a:t>NO</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500" b="0" i="0" u="none" strike="noStrike" dirty="0">
                          <a:solidFill>
                            <a:srgbClr val="FFFFFF"/>
                          </a:solidFill>
                          <a:effectLst/>
                          <a:latin typeface="Calibri" panose="020F0502020204030204" pitchFamily="34" charset="0"/>
                        </a:rPr>
                        <a:t>NO</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629332720"/>
                  </a:ext>
                </a:extLst>
              </a:tr>
              <a:tr h="413683">
                <a:tc>
                  <a:txBody>
                    <a:bodyPr/>
                    <a:lstStyle/>
                    <a:p>
                      <a:pPr algn="ctr" fontAlgn="ctr"/>
                      <a:r>
                        <a:rPr lang="en-US" sz="600" b="0" i="0" u="none" strike="noStrike" dirty="0">
                          <a:solidFill>
                            <a:srgbClr val="000000"/>
                          </a:solidFill>
                          <a:effectLst/>
                          <a:latin typeface="Calibri" panose="020F0502020204030204" pitchFamily="34" charset="0"/>
                        </a:rPr>
                        <a:t>Using commercial clip art,  parts of commercial photographic collections or work of another photographer, or fractals generated by image editing programs or accessories</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500" b="0" i="0" u="none" strike="noStrike" dirty="0">
                          <a:solidFill>
                            <a:srgbClr val="FFFFFF"/>
                          </a:solidFill>
                          <a:effectLst/>
                          <a:latin typeface="Calibri" panose="020F0502020204030204" pitchFamily="34" charset="0"/>
                        </a:rPr>
                        <a:t>NOT 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500" b="0" i="0" u="none" strike="noStrike" dirty="0">
                          <a:solidFill>
                            <a:srgbClr val="FFFFFF"/>
                          </a:solidFill>
                          <a:effectLst/>
                          <a:latin typeface="Calibri" panose="020F0502020204030204" pitchFamily="34" charset="0"/>
                        </a:rPr>
                        <a:t>NOT 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500" b="0" i="0" u="none" strike="noStrike" dirty="0">
                          <a:solidFill>
                            <a:srgbClr val="FFFFFF"/>
                          </a:solidFill>
                          <a:effectLst/>
                          <a:latin typeface="Calibri" panose="020F0502020204030204" pitchFamily="34" charset="0"/>
                        </a:rPr>
                        <a:t>NOT 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500" b="0" i="0" u="none" strike="noStrike" dirty="0">
                          <a:solidFill>
                            <a:srgbClr val="FFFFFF"/>
                          </a:solidFill>
                          <a:effectLst/>
                          <a:latin typeface="Calibri" panose="020F0502020204030204" pitchFamily="34" charset="0"/>
                        </a:rPr>
                        <a:t>NOT 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500" b="0" i="0" u="none" strike="noStrike" dirty="0">
                          <a:solidFill>
                            <a:srgbClr val="FFFFFF"/>
                          </a:solidFill>
                          <a:effectLst/>
                          <a:latin typeface="Calibri" panose="020F0502020204030204" pitchFamily="34" charset="0"/>
                        </a:rPr>
                        <a:t>NOT 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795693848"/>
                  </a:ext>
                </a:extLst>
              </a:tr>
              <a:tr h="468902">
                <a:tc>
                  <a:txBody>
                    <a:bodyPr/>
                    <a:lstStyle/>
                    <a:p>
                      <a:pPr algn="ctr" fontAlgn="ctr"/>
                      <a:r>
                        <a:rPr lang="en-US" sz="600" b="0" i="0" u="none" strike="noStrike" dirty="0">
                          <a:solidFill>
                            <a:srgbClr val="000000"/>
                          </a:solidFill>
                          <a:effectLst/>
                          <a:latin typeface="Calibri" panose="020F0502020204030204" pitchFamily="34" charset="0"/>
                        </a:rPr>
                        <a:t>Adding commercial stock elements such as skys, textures, lighting, borders, frames, generated by image editing programs or accessories</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500" b="0" i="0" u="none" strike="noStrike" dirty="0">
                          <a:solidFill>
                            <a:srgbClr val="FFFFFF"/>
                          </a:solidFill>
                          <a:effectLst/>
                          <a:latin typeface="Calibri" panose="020F0502020204030204" pitchFamily="34" charset="0"/>
                        </a:rPr>
                        <a:t>NOT 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500" b="0" i="0" u="none" strike="noStrike" dirty="0">
                          <a:solidFill>
                            <a:srgbClr val="FFFFFF"/>
                          </a:solidFill>
                          <a:effectLst/>
                          <a:latin typeface="Calibri" panose="020F0502020204030204" pitchFamily="34" charset="0"/>
                        </a:rPr>
                        <a:t>NOT 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500" b="0" i="0" u="none" strike="noStrike" dirty="0">
                          <a:solidFill>
                            <a:srgbClr val="FFFFFF"/>
                          </a:solidFill>
                          <a:effectLst/>
                          <a:latin typeface="Calibri" panose="020F0502020204030204" pitchFamily="34" charset="0"/>
                        </a:rPr>
                        <a:t>NOT 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500" b="0" i="0" u="none" strike="noStrike" dirty="0">
                          <a:solidFill>
                            <a:srgbClr val="FFFFFF"/>
                          </a:solidFill>
                          <a:effectLst/>
                          <a:latin typeface="Calibri" panose="020F0502020204030204" pitchFamily="34" charset="0"/>
                        </a:rPr>
                        <a:t>NOT 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500" b="0" i="0" u="none" strike="noStrike" dirty="0">
                          <a:solidFill>
                            <a:srgbClr val="FFFFFF"/>
                          </a:solidFill>
                          <a:effectLst/>
                          <a:latin typeface="Calibri" panose="020F0502020204030204" pitchFamily="34" charset="0"/>
                        </a:rPr>
                        <a:t>NOT 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319772054"/>
                  </a:ext>
                </a:extLst>
              </a:tr>
              <a:tr h="277649">
                <a:tc>
                  <a:txBody>
                    <a:bodyPr/>
                    <a:lstStyle/>
                    <a:p>
                      <a:pPr algn="ctr" fontAlgn="ctr"/>
                      <a:r>
                        <a:rPr lang="en-US" sz="600" b="0" i="0" u="none" strike="noStrike" dirty="0">
                          <a:solidFill>
                            <a:srgbClr val="000000"/>
                          </a:solidFill>
                          <a:effectLst/>
                          <a:latin typeface="Calibri" panose="020F0502020204030204" pitchFamily="34" charset="0"/>
                        </a:rPr>
                        <a:t>Composite photographs allowed - All parts of the image must be the work of the maker</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500" b="0" i="0" u="none" strike="noStrike" dirty="0">
                          <a:solidFill>
                            <a:srgbClr val="000000"/>
                          </a:solidFill>
                          <a:effectLst/>
                          <a:latin typeface="Calibri" panose="020F0502020204030204" pitchFamily="34" charset="0"/>
                        </a:rPr>
                        <a:t>Yes</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500" b="0" i="0" u="none" strike="noStrike" dirty="0">
                          <a:solidFill>
                            <a:srgbClr val="FFFFFF"/>
                          </a:solidFill>
                          <a:effectLst/>
                          <a:latin typeface="Calibri" panose="020F0502020204030204" pitchFamily="34" charset="0"/>
                        </a:rPr>
                        <a:t>NOT 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500" b="0" i="0" u="none" strike="noStrike" dirty="0">
                          <a:solidFill>
                            <a:srgbClr val="000000"/>
                          </a:solidFill>
                          <a:effectLst/>
                          <a:latin typeface="Calibri" panose="020F0502020204030204" pitchFamily="34" charset="0"/>
                        </a:rPr>
                        <a:t>Yes</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500" b="0" i="0" u="none" strike="noStrike" dirty="0">
                          <a:solidFill>
                            <a:srgbClr val="FFFFFF"/>
                          </a:solidFill>
                          <a:effectLst/>
                          <a:latin typeface="Calibri" panose="020F0502020204030204" pitchFamily="34" charset="0"/>
                        </a:rPr>
                        <a:t>NOT 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500" b="0" i="0" u="none" strike="noStrike" dirty="0">
                          <a:solidFill>
                            <a:srgbClr val="FFFFFF"/>
                          </a:solidFill>
                          <a:effectLst/>
                          <a:latin typeface="Calibri" panose="020F0502020204030204" pitchFamily="34" charset="0"/>
                        </a:rPr>
                        <a:t>NOT 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454793910"/>
                  </a:ext>
                </a:extLst>
              </a:tr>
              <a:tr h="253058">
                <a:tc>
                  <a:txBody>
                    <a:bodyPr/>
                    <a:lstStyle/>
                    <a:p>
                      <a:pPr algn="ctr" fontAlgn="ctr"/>
                      <a:r>
                        <a:rPr lang="en-US" sz="600" b="0" i="0" u="none" strike="noStrike" dirty="0">
                          <a:solidFill>
                            <a:srgbClr val="000000"/>
                          </a:solidFill>
                          <a:effectLst/>
                          <a:latin typeface="Calibri" panose="020F0502020204030204" pitchFamily="34" charset="0"/>
                        </a:rPr>
                        <a:t>The use of maker created textures</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500" b="0" i="0" u="none" strike="noStrike" dirty="0">
                          <a:solidFill>
                            <a:srgbClr val="000000"/>
                          </a:solidFill>
                          <a:effectLst/>
                          <a:latin typeface="Calibri" panose="020F0502020204030204" pitchFamily="34" charset="0"/>
                        </a:rPr>
                        <a:t>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500" b="0" i="0" u="none" strike="noStrike" dirty="0">
                          <a:solidFill>
                            <a:srgbClr val="000000"/>
                          </a:solidFill>
                          <a:effectLst/>
                          <a:latin typeface="Calibri" panose="020F0502020204030204" pitchFamily="34" charset="0"/>
                        </a:rPr>
                        <a:t>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500" b="0" i="0" u="none" strike="noStrike" dirty="0">
                          <a:solidFill>
                            <a:srgbClr val="000000"/>
                          </a:solidFill>
                          <a:effectLst/>
                          <a:latin typeface="Calibri" panose="020F0502020204030204" pitchFamily="34" charset="0"/>
                        </a:rPr>
                        <a:t>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500" b="0" i="0" u="none" strike="noStrike" dirty="0">
                          <a:solidFill>
                            <a:srgbClr val="FFFFFF"/>
                          </a:solidFill>
                          <a:effectLst/>
                          <a:latin typeface="Calibri" panose="020F0502020204030204" pitchFamily="34" charset="0"/>
                        </a:rPr>
                        <a:t>NOT 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500" b="0" i="0" u="none" strike="noStrike" dirty="0">
                          <a:solidFill>
                            <a:srgbClr val="FFFFFF"/>
                          </a:solidFill>
                          <a:effectLst/>
                          <a:latin typeface="Calibri" panose="020F0502020204030204" pitchFamily="34" charset="0"/>
                        </a:rPr>
                        <a:t>NOT 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270975726"/>
                  </a:ext>
                </a:extLst>
              </a:tr>
              <a:tr h="320043">
                <a:tc>
                  <a:txBody>
                    <a:bodyPr/>
                    <a:lstStyle/>
                    <a:p>
                      <a:pPr algn="ctr" fontAlgn="ctr"/>
                      <a:r>
                        <a:rPr lang="en-US" sz="600" b="0" i="0" u="none" strike="noStrike" dirty="0">
                          <a:solidFill>
                            <a:srgbClr val="000000"/>
                          </a:solidFill>
                          <a:effectLst/>
                          <a:latin typeface="Calibri" panose="020F0502020204030204" pitchFamily="34" charset="0"/>
                        </a:rPr>
                        <a:t>Strokes (5 pixels or less, white or gray only) - Used to delineate the edge of a photo - from software or user created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500" b="0" i="0" u="none" strike="noStrike" dirty="0">
                          <a:solidFill>
                            <a:srgbClr val="000000"/>
                          </a:solidFill>
                          <a:effectLst/>
                          <a:latin typeface="Calibri" panose="020F0502020204030204" pitchFamily="34" charset="0"/>
                        </a:rPr>
                        <a:t>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500" b="0" i="0" u="none" strike="noStrike" dirty="0">
                          <a:solidFill>
                            <a:srgbClr val="000000"/>
                          </a:solidFill>
                          <a:effectLst/>
                          <a:latin typeface="Calibri" panose="020F0502020204030204" pitchFamily="34" charset="0"/>
                        </a:rPr>
                        <a:t>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500" b="0" i="0" u="none" strike="noStrike" dirty="0">
                          <a:solidFill>
                            <a:srgbClr val="000000"/>
                          </a:solidFill>
                          <a:effectLst/>
                          <a:latin typeface="Calibri" panose="020F0502020204030204" pitchFamily="34" charset="0"/>
                        </a:rPr>
                        <a:t>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500" b="0" i="0" u="none" strike="noStrike" dirty="0">
                          <a:solidFill>
                            <a:srgbClr val="000000"/>
                          </a:solidFill>
                          <a:effectLst/>
                          <a:latin typeface="Calibri" panose="020F0502020204030204" pitchFamily="34" charset="0"/>
                        </a:rPr>
                        <a:t>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500" b="0" i="0" u="none" strike="noStrike" dirty="0">
                          <a:solidFill>
                            <a:srgbClr val="000000"/>
                          </a:solidFill>
                          <a:effectLst/>
                          <a:latin typeface="Calibri" panose="020F0502020204030204" pitchFamily="34" charset="0"/>
                        </a:rPr>
                        <a:t>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4221899828"/>
                  </a:ext>
                </a:extLst>
              </a:tr>
              <a:tr h="277649">
                <a:tc>
                  <a:txBody>
                    <a:bodyPr/>
                    <a:lstStyle/>
                    <a:p>
                      <a:pPr algn="ctr" fontAlgn="ctr"/>
                      <a:r>
                        <a:rPr lang="en-US" sz="600" b="0" i="0" u="none" strike="noStrike" dirty="0">
                          <a:solidFill>
                            <a:srgbClr val="000000"/>
                          </a:solidFill>
                          <a:effectLst/>
                          <a:latin typeface="Calibri" panose="020F0502020204030204" pitchFamily="34" charset="0"/>
                        </a:rPr>
                        <a:t>Strokes (5 pixels or less, any color) - Used to delineate the edge of a photor - from software or user created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500" b="0" i="0" u="none" strike="noStrike" dirty="0">
                          <a:solidFill>
                            <a:srgbClr val="000000"/>
                          </a:solidFill>
                          <a:effectLst/>
                          <a:latin typeface="Calibri" panose="020F0502020204030204" pitchFamily="34" charset="0"/>
                        </a:rPr>
                        <a:t>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500" b="0" i="0" u="none" strike="noStrike" dirty="0">
                          <a:solidFill>
                            <a:srgbClr val="000000"/>
                          </a:solidFill>
                          <a:effectLst/>
                          <a:latin typeface="Calibri" panose="020F0502020204030204" pitchFamily="34" charset="0"/>
                        </a:rPr>
                        <a:t>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500" b="0" i="0" u="none" strike="noStrike" dirty="0">
                          <a:solidFill>
                            <a:srgbClr val="000000"/>
                          </a:solidFill>
                          <a:effectLst/>
                          <a:latin typeface="Calibri" panose="020F0502020204030204" pitchFamily="34" charset="0"/>
                        </a:rPr>
                        <a:t>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500" b="0" i="0" u="none" strike="noStrike" dirty="0">
                          <a:solidFill>
                            <a:srgbClr val="FFFFFF"/>
                          </a:solidFill>
                          <a:effectLst/>
                          <a:latin typeface="Calibri" panose="020F0502020204030204" pitchFamily="34" charset="0"/>
                        </a:rPr>
                        <a:t>NOT 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500" b="0" i="0" u="none" strike="noStrike" dirty="0">
                          <a:solidFill>
                            <a:srgbClr val="FFFFFF"/>
                          </a:solidFill>
                          <a:effectLst/>
                          <a:latin typeface="Calibri" panose="020F0502020204030204" pitchFamily="34" charset="0"/>
                        </a:rPr>
                        <a:t>NOT 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899641817"/>
                  </a:ext>
                </a:extLst>
              </a:tr>
              <a:tr h="253058">
                <a:tc>
                  <a:txBody>
                    <a:bodyPr/>
                    <a:lstStyle/>
                    <a:p>
                      <a:pPr algn="ctr" fontAlgn="ctr"/>
                      <a:r>
                        <a:rPr lang="en-US" sz="600" b="0" i="0" u="none" strike="noStrike" dirty="0">
                          <a:solidFill>
                            <a:srgbClr val="000000"/>
                          </a:solidFill>
                          <a:effectLst/>
                          <a:latin typeface="Calibri" panose="020F0502020204030204" pitchFamily="34" charset="0"/>
                        </a:rPr>
                        <a:t>Use of either maker of software created border(s) - not a stroke</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500" b="0" i="0" u="none" strike="noStrike" dirty="0">
                          <a:solidFill>
                            <a:srgbClr val="000000"/>
                          </a:solidFill>
                          <a:effectLst/>
                          <a:latin typeface="Calibri" panose="020F0502020204030204" pitchFamily="34" charset="0"/>
                        </a:rPr>
                        <a:t>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500" b="0" i="0" u="none" strike="noStrike" dirty="0">
                          <a:solidFill>
                            <a:srgbClr val="000000"/>
                          </a:solidFill>
                          <a:effectLst/>
                          <a:latin typeface="Calibri" panose="020F0502020204030204" pitchFamily="34" charset="0"/>
                        </a:rPr>
                        <a:t>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500" b="0" i="0" u="none" strike="noStrike" dirty="0">
                          <a:solidFill>
                            <a:srgbClr val="000000"/>
                          </a:solidFill>
                          <a:effectLst/>
                          <a:latin typeface="Calibri" panose="020F0502020204030204" pitchFamily="34" charset="0"/>
                        </a:rPr>
                        <a:t>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500" b="0" i="0" u="none" strike="noStrike" dirty="0">
                          <a:solidFill>
                            <a:srgbClr val="FFFFFF"/>
                          </a:solidFill>
                          <a:effectLst/>
                          <a:latin typeface="Calibri" panose="020F0502020204030204" pitchFamily="34" charset="0"/>
                        </a:rPr>
                        <a:t>NOT 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500" b="0" i="0" u="none" strike="noStrike" dirty="0">
                          <a:solidFill>
                            <a:srgbClr val="FFFFFF"/>
                          </a:solidFill>
                          <a:effectLst/>
                          <a:latin typeface="Calibri" panose="020F0502020204030204" pitchFamily="34" charset="0"/>
                        </a:rPr>
                        <a:t>NOT 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526826525"/>
                  </a:ext>
                </a:extLst>
              </a:tr>
              <a:tr h="277649">
                <a:tc>
                  <a:txBody>
                    <a:bodyPr/>
                    <a:lstStyle/>
                    <a:p>
                      <a:pPr algn="ctr" fontAlgn="ctr"/>
                      <a:r>
                        <a:rPr lang="en-US" sz="600" b="0" i="0" u="none" strike="noStrike" dirty="0">
                          <a:solidFill>
                            <a:srgbClr val="000000"/>
                          </a:solidFill>
                          <a:effectLst/>
                          <a:latin typeface="Calibri" panose="020F0502020204030204" pitchFamily="34" charset="0"/>
                        </a:rPr>
                        <a:t>Artwork or computer graphics created by the maker may be incorporated as long as the photographic content predominates.</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500" b="0" i="0" u="none" strike="noStrike" dirty="0">
                          <a:solidFill>
                            <a:srgbClr val="000000"/>
                          </a:solidFill>
                          <a:effectLst/>
                          <a:latin typeface="Calibri" panose="020F0502020204030204" pitchFamily="34" charset="0"/>
                        </a:rPr>
                        <a:t>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500" b="0" i="0" u="none" strike="noStrike" dirty="0">
                          <a:solidFill>
                            <a:srgbClr val="FFFFFF"/>
                          </a:solidFill>
                          <a:effectLst/>
                          <a:latin typeface="Calibri" panose="020F0502020204030204" pitchFamily="34" charset="0"/>
                        </a:rPr>
                        <a:t>NOT 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500" b="0" i="0" u="none" strike="noStrike" dirty="0">
                          <a:solidFill>
                            <a:srgbClr val="000000"/>
                          </a:solidFill>
                          <a:effectLst/>
                          <a:latin typeface="Calibri" panose="020F0502020204030204" pitchFamily="34" charset="0"/>
                        </a:rPr>
                        <a:t>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500" b="0" i="0" u="none" strike="noStrike" dirty="0">
                          <a:solidFill>
                            <a:srgbClr val="FFFFFF"/>
                          </a:solidFill>
                          <a:effectLst/>
                          <a:latin typeface="Calibri" panose="020F0502020204030204" pitchFamily="34" charset="0"/>
                        </a:rPr>
                        <a:t>NOT 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500" b="0" i="0" u="none" strike="noStrike" dirty="0">
                          <a:solidFill>
                            <a:srgbClr val="FFFFFF"/>
                          </a:solidFill>
                          <a:effectLst/>
                          <a:latin typeface="Calibri" panose="020F0502020204030204" pitchFamily="34" charset="0"/>
                        </a:rPr>
                        <a:t>NOT 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929591355"/>
                  </a:ext>
                </a:extLst>
              </a:tr>
              <a:tr h="277649">
                <a:tc>
                  <a:txBody>
                    <a:bodyPr/>
                    <a:lstStyle/>
                    <a:p>
                      <a:pPr algn="ctr" fontAlgn="ctr"/>
                      <a:r>
                        <a:rPr lang="en-US" sz="600" b="0" i="0" u="none" strike="noStrike" dirty="0">
                          <a:solidFill>
                            <a:srgbClr val="000000"/>
                          </a:solidFill>
                          <a:effectLst/>
                          <a:latin typeface="Calibri" panose="020F0502020204030204" pitchFamily="34" charset="0"/>
                        </a:rPr>
                        <a:t>Techniques that add, relocate, replace or remove any pictorial element of the original image</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500" b="0" i="0" u="none" strike="noStrike" dirty="0">
                          <a:solidFill>
                            <a:srgbClr val="000000"/>
                          </a:solidFill>
                          <a:effectLst/>
                          <a:latin typeface="Calibri" panose="020F0502020204030204" pitchFamily="34" charset="0"/>
                        </a:rPr>
                        <a:t>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500" b="0" i="0" u="none" strike="noStrike" dirty="0">
                          <a:solidFill>
                            <a:srgbClr val="000000"/>
                          </a:solidFill>
                          <a:effectLst/>
                          <a:latin typeface="Calibri" panose="020F0502020204030204" pitchFamily="34" charset="0"/>
                        </a:rPr>
                        <a:t>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500" b="0" i="0" u="none" strike="noStrike" dirty="0">
                          <a:solidFill>
                            <a:srgbClr val="000000"/>
                          </a:solidFill>
                          <a:effectLst/>
                          <a:latin typeface="Calibri" panose="020F0502020204030204" pitchFamily="34" charset="0"/>
                        </a:rPr>
                        <a:t>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500" b="0" i="0" u="none" strike="noStrike" dirty="0">
                          <a:solidFill>
                            <a:srgbClr val="FFFFFF"/>
                          </a:solidFill>
                          <a:effectLst/>
                          <a:latin typeface="Calibri" panose="020F0502020204030204" pitchFamily="34" charset="0"/>
                        </a:rPr>
                        <a:t>NOT 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500" b="0" i="0" u="none" strike="noStrike" dirty="0">
                          <a:solidFill>
                            <a:srgbClr val="FFFFFF"/>
                          </a:solidFill>
                          <a:effectLst/>
                          <a:latin typeface="Calibri" panose="020F0502020204030204" pitchFamily="34" charset="0"/>
                        </a:rPr>
                        <a:t>NOT 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050344622"/>
                  </a:ext>
                </a:extLst>
              </a:tr>
              <a:tr h="277649">
                <a:tc>
                  <a:txBody>
                    <a:bodyPr/>
                    <a:lstStyle/>
                    <a:p>
                      <a:pPr algn="ctr" fontAlgn="ctr"/>
                      <a:r>
                        <a:rPr lang="en-US" sz="600" b="0" i="0" u="none" strike="noStrike" dirty="0">
                          <a:solidFill>
                            <a:srgbClr val="000000"/>
                          </a:solidFill>
                          <a:effectLst/>
                          <a:latin typeface="Calibri" panose="020F0502020204030204" pitchFamily="34" charset="0"/>
                        </a:rPr>
                        <a:t>Cropping and removal of dust, noise and film scratches that were added by the camera</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500" b="0" i="0" u="none" strike="noStrike" dirty="0">
                          <a:solidFill>
                            <a:srgbClr val="000000"/>
                          </a:solidFill>
                          <a:effectLst/>
                          <a:latin typeface="Calibri" panose="020F0502020204030204" pitchFamily="34" charset="0"/>
                        </a:rPr>
                        <a:t>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500" b="0" i="0" u="none" strike="noStrike" dirty="0">
                          <a:solidFill>
                            <a:srgbClr val="000000"/>
                          </a:solidFill>
                          <a:effectLst/>
                          <a:latin typeface="Calibri" panose="020F0502020204030204" pitchFamily="34" charset="0"/>
                        </a:rPr>
                        <a:t>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500" b="0" i="0" u="none" strike="noStrike" dirty="0">
                          <a:solidFill>
                            <a:srgbClr val="000000"/>
                          </a:solidFill>
                          <a:effectLst/>
                          <a:latin typeface="Calibri" panose="020F0502020204030204" pitchFamily="34" charset="0"/>
                        </a:rPr>
                        <a:t>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500" b="0" i="0" u="none" strike="noStrike" dirty="0">
                          <a:solidFill>
                            <a:srgbClr val="000000"/>
                          </a:solidFill>
                          <a:effectLst/>
                          <a:latin typeface="Calibri" panose="020F0502020204030204" pitchFamily="34" charset="0"/>
                        </a:rPr>
                        <a:t>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500" b="0" i="0" u="none" strike="noStrike" dirty="0">
                          <a:solidFill>
                            <a:srgbClr val="000000"/>
                          </a:solidFill>
                          <a:effectLst/>
                          <a:latin typeface="Calibri" panose="020F0502020204030204" pitchFamily="34" charset="0"/>
                        </a:rPr>
                        <a:t>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691727147"/>
                  </a:ext>
                </a:extLst>
              </a:tr>
              <a:tr h="141615">
                <a:tc>
                  <a:txBody>
                    <a:bodyPr/>
                    <a:lstStyle/>
                    <a:p>
                      <a:pPr algn="ctr" fontAlgn="ctr"/>
                      <a:r>
                        <a:rPr lang="en-US" sz="600" b="0" i="0" u="none" strike="noStrike" dirty="0">
                          <a:solidFill>
                            <a:srgbClr val="000000"/>
                          </a:solidFill>
                          <a:effectLst/>
                          <a:latin typeface="Calibri" panose="020F0502020204030204" pitchFamily="34" charset="0"/>
                        </a:rPr>
                        <a:t>Complete conversion to greyscale monochrome</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500" b="0" i="0" u="none" strike="noStrike" dirty="0">
                          <a:solidFill>
                            <a:srgbClr val="000000"/>
                          </a:solidFill>
                          <a:effectLst/>
                          <a:latin typeface="Calibri" panose="020F0502020204030204" pitchFamily="34" charset="0"/>
                        </a:rPr>
                        <a:t>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500" b="0" i="0" u="none" strike="noStrike" dirty="0">
                          <a:solidFill>
                            <a:srgbClr val="000000"/>
                          </a:solidFill>
                          <a:effectLst/>
                          <a:latin typeface="Calibri" panose="020F0502020204030204" pitchFamily="34" charset="0"/>
                        </a:rPr>
                        <a:t>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500" b="0" i="0" u="none" strike="noStrike" dirty="0">
                          <a:solidFill>
                            <a:srgbClr val="000000"/>
                          </a:solidFill>
                          <a:effectLst/>
                          <a:latin typeface="Calibri" panose="020F0502020204030204" pitchFamily="34" charset="0"/>
                        </a:rPr>
                        <a:t>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500" b="0" i="0" u="none" strike="noStrike" dirty="0">
                          <a:solidFill>
                            <a:srgbClr val="000000"/>
                          </a:solidFill>
                          <a:effectLst/>
                          <a:latin typeface="Calibri" panose="020F0502020204030204" pitchFamily="34" charset="0"/>
                        </a:rPr>
                        <a:t>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500" b="0" i="0" u="none" strike="noStrike" dirty="0">
                          <a:solidFill>
                            <a:srgbClr val="000000"/>
                          </a:solidFill>
                          <a:effectLst/>
                          <a:latin typeface="Calibri" panose="020F0502020204030204" pitchFamily="34" charset="0"/>
                        </a:rPr>
                        <a:t>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560784039"/>
                  </a:ext>
                </a:extLst>
              </a:tr>
              <a:tr h="253058">
                <a:tc>
                  <a:txBody>
                    <a:bodyPr/>
                    <a:lstStyle/>
                    <a:p>
                      <a:pPr algn="ctr" fontAlgn="ctr"/>
                      <a:r>
                        <a:rPr lang="en-US" sz="600" b="0" i="0" u="none" strike="noStrike" dirty="0">
                          <a:solidFill>
                            <a:srgbClr val="000000"/>
                          </a:solidFill>
                          <a:effectLst/>
                          <a:latin typeface="Calibri" panose="020F0502020204030204" pitchFamily="34" charset="0"/>
                        </a:rPr>
                        <a:t>Complete conversion to any color monochrome</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500" b="0" i="0" u="none" strike="noStrike" dirty="0">
                          <a:solidFill>
                            <a:srgbClr val="000000"/>
                          </a:solidFill>
                          <a:effectLst/>
                          <a:latin typeface="Calibri" panose="020F0502020204030204" pitchFamily="34" charset="0"/>
                        </a:rPr>
                        <a:t>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500" b="0" i="0" u="none" strike="noStrike" dirty="0">
                          <a:solidFill>
                            <a:srgbClr val="000000"/>
                          </a:solidFill>
                          <a:effectLst/>
                          <a:latin typeface="Calibri" panose="020F0502020204030204" pitchFamily="34" charset="0"/>
                        </a:rPr>
                        <a:t>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500" b="0" i="0" u="none" strike="noStrike" dirty="0">
                          <a:solidFill>
                            <a:srgbClr val="000000"/>
                          </a:solidFill>
                          <a:effectLst/>
                          <a:latin typeface="Calibri" panose="020F0502020204030204" pitchFamily="34" charset="0"/>
                        </a:rPr>
                        <a:t>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500" b="0" i="0" u="none" strike="noStrike" dirty="0">
                          <a:solidFill>
                            <a:srgbClr val="FFFFFF"/>
                          </a:solidFill>
                          <a:effectLst/>
                          <a:latin typeface="Calibri" panose="020F0502020204030204" pitchFamily="34" charset="0"/>
                        </a:rPr>
                        <a:t>NOT 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500" b="0" i="0" u="none" strike="noStrike" dirty="0">
                          <a:solidFill>
                            <a:srgbClr val="FFFFFF"/>
                          </a:solidFill>
                          <a:effectLst/>
                          <a:latin typeface="Calibri" panose="020F0502020204030204" pitchFamily="34" charset="0"/>
                        </a:rPr>
                        <a:t>NOT 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471361071"/>
                  </a:ext>
                </a:extLst>
              </a:tr>
              <a:tr h="431687">
                <a:tc>
                  <a:txBody>
                    <a:bodyPr/>
                    <a:lstStyle/>
                    <a:p>
                      <a:pPr algn="ctr" fontAlgn="ctr"/>
                      <a:r>
                        <a:rPr lang="en-US" sz="600" b="0" i="0" u="none" strike="noStrike" dirty="0">
                          <a:solidFill>
                            <a:srgbClr val="000000"/>
                          </a:solidFill>
                          <a:effectLst/>
                          <a:latin typeface="Calibri" panose="020F0502020204030204" pitchFamily="34" charset="0"/>
                        </a:rPr>
                        <a:t>Images from events/ activities arranged specifically for photography Subjects directed or hired for photography</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500" b="0" i="0" u="none" strike="noStrike" dirty="0">
                          <a:solidFill>
                            <a:srgbClr val="000000"/>
                          </a:solidFill>
                          <a:effectLst/>
                          <a:latin typeface="Calibri" panose="020F0502020204030204" pitchFamily="34" charset="0"/>
                        </a:rPr>
                        <a:t>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500" b="0" i="0" u="none" strike="noStrike" dirty="0">
                          <a:solidFill>
                            <a:srgbClr val="000000"/>
                          </a:solidFill>
                          <a:effectLst/>
                          <a:latin typeface="Calibri" panose="020F0502020204030204" pitchFamily="34" charset="0"/>
                        </a:rPr>
                        <a:t>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500" b="0" i="0" u="none" strike="noStrike" dirty="0">
                          <a:solidFill>
                            <a:srgbClr val="000000"/>
                          </a:solidFill>
                          <a:effectLst/>
                          <a:latin typeface="Calibri" panose="020F0502020204030204" pitchFamily="34" charset="0"/>
                        </a:rPr>
                        <a:t>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500" b="0" i="0" u="none" strike="noStrike" dirty="0">
                          <a:solidFill>
                            <a:srgbClr val="000000"/>
                          </a:solidFill>
                          <a:effectLst/>
                          <a:latin typeface="Calibri" panose="020F0502020204030204" pitchFamily="34" charset="0"/>
                        </a:rPr>
                        <a:t>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500" b="0" i="0" u="none" strike="noStrike" dirty="0">
                          <a:solidFill>
                            <a:srgbClr val="FFFFFF"/>
                          </a:solidFill>
                          <a:effectLst/>
                          <a:latin typeface="Calibri" panose="020F0502020204030204" pitchFamily="34" charset="0"/>
                        </a:rPr>
                        <a:t>Allowed See Note 1</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4260946457"/>
                  </a:ext>
                </a:extLst>
              </a:tr>
              <a:tr h="253058">
                <a:tc>
                  <a:txBody>
                    <a:bodyPr/>
                    <a:lstStyle/>
                    <a:p>
                      <a:pPr algn="ctr" fontAlgn="ctr"/>
                      <a:r>
                        <a:rPr lang="en-US" sz="600" b="0" i="0" u="none" strike="noStrike" dirty="0">
                          <a:solidFill>
                            <a:srgbClr val="000000"/>
                          </a:solidFill>
                          <a:effectLst/>
                          <a:latin typeface="Calibri" panose="020F0502020204030204" pitchFamily="34" charset="0"/>
                        </a:rPr>
                        <a:t>Infrared images</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500" b="0" i="0" u="none" strike="noStrike" dirty="0">
                          <a:solidFill>
                            <a:srgbClr val="000000"/>
                          </a:solidFill>
                          <a:effectLst/>
                          <a:latin typeface="Calibri" panose="020F0502020204030204" pitchFamily="34" charset="0"/>
                        </a:rPr>
                        <a:t>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500" b="0" i="0" u="none" strike="noStrike" dirty="0">
                          <a:solidFill>
                            <a:srgbClr val="000000"/>
                          </a:solidFill>
                          <a:effectLst/>
                          <a:latin typeface="Calibri" panose="020F0502020204030204" pitchFamily="34" charset="0"/>
                        </a:rPr>
                        <a:t>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500" b="0" i="0" u="none" strike="noStrike" dirty="0">
                          <a:solidFill>
                            <a:srgbClr val="000000"/>
                          </a:solidFill>
                          <a:effectLst/>
                          <a:latin typeface="Calibri" panose="020F0502020204030204" pitchFamily="34" charset="0"/>
                        </a:rPr>
                        <a:t>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500" b="0" i="0" u="none" strike="noStrike" dirty="0">
                          <a:solidFill>
                            <a:srgbClr val="FFFFFF"/>
                          </a:solidFill>
                          <a:effectLst/>
                          <a:latin typeface="Calibri" panose="020F0502020204030204" pitchFamily="34" charset="0"/>
                        </a:rPr>
                        <a:t>NOT 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500" b="0" i="0" u="none" strike="noStrike" dirty="0">
                          <a:solidFill>
                            <a:srgbClr val="FFFFFF"/>
                          </a:solidFill>
                          <a:effectLst/>
                          <a:latin typeface="Calibri" panose="020F0502020204030204" pitchFamily="34" charset="0"/>
                        </a:rPr>
                        <a:t>NOT 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722144130"/>
                  </a:ext>
                </a:extLst>
              </a:tr>
              <a:tr h="277649">
                <a:tc>
                  <a:txBody>
                    <a:bodyPr/>
                    <a:lstStyle/>
                    <a:p>
                      <a:pPr algn="ctr" fontAlgn="ctr"/>
                      <a:r>
                        <a:rPr lang="en-US" sz="600" b="0" i="0" u="none" strike="noStrike" dirty="0">
                          <a:solidFill>
                            <a:srgbClr val="000000"/>
                          </a:solidFill>
                          <a:effectLst/>
                          <a:latin typeface="Calibri" panose="020F0502020204030204" pitchFamily="34" charset="0"/>
                        </a:rPr>
                        <a:t>Images of hybrid plants, cultivated plants, feral animals, domestic animals, mounted specimens</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500" b="0" i="0" u="none" strike="noStrike" dirty="0">
                          <a:solidFill>
                            <a:srgbClr val="000000"/>
                          </a:solidFill>
                          <a:effectLst/>
                          <a:latin typeface="Calibri" panose="020F0502020204030204" pitchFamily="34" charset="0"/>
                        </a:rPr>
                        <a:t>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500" b="0" i="0" u="none" strike="noStrike" dirty="0">
                          <a:solidFill>
                            <a:srgbClr val="FFFFFF"/>
                          </a:solidFill>
                          <a:effectLst/>
                          <a:latin typeface="Calibri" panose="020F0502020204030204" pitchFamily="34" charset="0"/>
                        </a:rPr>
                        <a:t>NOT 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500" b="0" i="0" u="none" strike="noStrike" dirty="0">
                          <a:solidFill>
                            <a:srgbClr val="000000"/>
                          </a:solidFill>
                          <a:effectLst/>
                          <a:latin typeface="Calibri" panose="020F0502020204030204" pitchFamily="34" charset="0"/>
                        </a:rPr>
                        <a:t>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500" b="0" i="0" u="none" strike="noStrike" dirty="0">
                          <a:solidFill>
                            <a:srgbClr val="000000"/>
                          </a:solidFill>
                          <a:effectLst/>
                          <a:latin typeface="Calibri" panose="020F0502020204030204" pitchFamily="34" charset="0"/>
                        </a:rPr>
                        <a:t>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500" b="0" i="0" u="none" strike="noStrike" dirty="0">
                          <a:solidFill>
                            <a:srgbClr val="FFFFFF"/>
                          </a:solidFill>
                          <a:effectLst/>
                          <a:latin typeface="Calibri" panose="020F0502020204030204" pitchFamily="34" charset="0"/>
                        </a:rPr>
                        <a:t>NOT 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29076933"/>
                  </a:ext>
                </a:extLst>
              </a:tr>
              <a:tr h="253058">
                <a:tc>
                  <a:txBody>
                    <a:bodyPr/>
                    <a:lstStyle/>
                    <a:p>
                      <a:pPr algn="ctr" fontAlgn="ctr"/>
                      <a:r>
                        <a:rPr lang="en-US" sz="600" b="0" i="0" u="none" strike="noStrike" dirty="0">
                          <a:solidFill>
                            <a:srgbClr val="000000"/>
                          </a:solidFill>
                          <a:effectLst/>
                          <a:latin typeface="Calibri" panose="020F0502020204030204" pitchFamily="34" charset="0"/>
                        </a:rPr>
                        <a:t>Placing your Logo, Watermark, or your name on the Image</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500" b="0" i="0" u="none" strike="noStrike" dirty="0">
                          <a:solidFill>
                            <a:srgbClr val="FFFFFF"/>
                          </a:solidFill>
                          <a:effectLst/>
                          <a:latin typeface="Calibri" panose="020F0502020204030204" pitchFamily="34" charset="0"/>
                        </a:rPr>
                        <a:t>NOT 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500" b="0" i="0" u="none" strike="noStrike" dirty="0">
                          <a:solidFill>
                            <a:srgbClr val="FFFFFF"/>
                          </a:solidFill>
                          <a:effectLst/>
                          <a:latin typeface="Calibri" panose="020F0502020204030204" pitchFamily="34" charset="0"/>
                        </a:rPr>
                        <a:t>NOT 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500" b="0" i="0" u="none" strike="noStrike" dirty="0">
                          <a:solidFill>
                            <a:srgbClr val="FFFFFF"/>
                          </a:solidFill>
                          <a:effectLst/>
                          <a:latin typeface="Calibri" panose="020F0502020204030204" pitchFamily="34" charset="0"/>
                        </a:rPr>
                        <a:t>NOT 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500" b="0" i="0" u="none" strike="noStrike" dirty="0">
                          <a:solidFill>
                            <a:srgbClr val="FFFFFF"/>
                          </a:solidFill>
                          <a:effectLst/>
                          <a:latin typeface="Calibri" panose="020F0502020204030204" pitchFamily="34" charset="0"/>
                        </a:rPr>
                        <a:t>NOT 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500" b="0" i="0" u="none" strike="noStrike" dirty="0">
                          <a:solidFill>
                            <a:srgbClr val="FFFFFF"/>
                          </a:solidFill>
                          <a:effectLst/>
                          <a:latin typeface="Calibri" panose="020F0502020204030204" pitchFamily="34" charset="0"/>
                        </a:rPr>
                        <a:t>NOT 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939482078"/>
                  </a:ext>
                </a:extLst>
              </a:tr>
              <a:tr h="253058">
                <a:tc>
                  <a:txBody>
                    <a:bodyPr/>
                    <a:lstStyle/>
                    <a:p>
                      <a:pPr algn="ctr" fontAlgn="ctr"/>
                      <a:r>
                        <a:rPr lang="en-US" sz="600" b="0" i="0" u="none" strike="noStrike" dirty="0">
                          <a:solidFill>
                            <a:srgbClr val="000000"/>
                          </a:solidFill>
                          <a:effectLst/>
                          <a:latin typeface="Calibri" panose="020F0502020204030204" pitchFamily="34" charset="0"/>
                        </a:rPr>
                        <a:t>Blurring backgrounds</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a:txBody>
                    <a:bodyPr/>
                    <a:lstStyle/>
                    <a:p>
                      <a:pPr algn="ctr" fontAlgn="ctr"/>
                      <a:r>
                        <a:rPr lang="en-US" sz="500" b="0" i="0" u="none" strike="noStrike" dirty="0">
                          <a:solidFill>
                            <a:srgbClr val="000000"/>
                          </a:solidFill>
                          <a:effectLst/>
                          <a:latin typeface="Calibri" panose="020F0502020204030204" pitchFamily="34" charset="0"/>
                        </a:rPr>
                        <a:t>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500" b="0" i="0" u="none" strike="noStrike" dirty="0">
                          <a:solidFill>
                            <a:srgbClr val="000000"/>
                          </a:solidFill>
                          <a:effectLst/>
                          <a:latin typeface="Calibri" panose="020F0502020204030204" pitchFamily="34" charset="0"/>
                        </a:rPr>
                        <a:t>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500" b="0" i="0" u="none" strike="noStrike" dirty="0">
                          <a:solidFill>
                            <a:srgbClr val="000000"/>
                          </a:solidFill>
                          <a:effectLst/>
                          <a:latin typeface="Calibri" panose="020F0502020204030204" pitchFamily="34" charset="0"/>
                        </a:rPr>
                        <a:t>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500" b="0" i="0" u="none" strike="noStrike" dirty="0">
                          <a:solidFill>
                            <a:srgbClr val="FFFFFF"/>
                          </a:solidFill>
                          <a:effectLst/>
                          <a:latin typeface="Calibri" panose="020F0502020204030204" pitchFamily="34" charset="0"/>
                        </a:rPr>
                        <a:t>NOT 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500" b="0" i="0" u="none" strike="noStrike" dirty="0">
                          <a:solidFill>
                            <a:srgbClr val="FFFFFF"/>
                          </a:solidFill>
                          <a:effectLst/>
                          <a:latin typeface="Calibri" panose="020F0502020204030204" pitchFamily="34" charset="0"/>
                        </a:rPr>
                        <a:t>NOT Allowed</a:t>
                      </a:r>
                    </a:p>
                  </a:txBody>
                  <a:tcPr marL="3752" marR="3752" marT="37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64833066"/>
                  </a:ext>
                </a:extLst>
              </a:tr>
            </a:tbl>
          </a:graphicData>
        </a:graphic>
      </p:graphicFrame>
      <p:sp>
        <p:nvSpPr>
          <p:cNvPr id="5" name="Rectangle 4">
            <a:extLst>
              <a:ext uri="{FF2B5EF4-FFF2-40B4-BE49-F238E27FC236}">
                <a16:creationId xmlns:a16="http://schemas.microsoft.com/office/drawing/2014/main" id="{75CF5A16-0BCA-AA41-8160-214F5F4C74A8}"/>
              </a:ext>
            </a:extLst>
          </p:cNvPr>
          <p:cNvSpPr/>
          <p:nvPr/>
        </p:nvSpPr>
        <p:spPr>
          <a:xfrm>
            <a:off x="5861566" y="5299988"/>
            <a:ext cx="2911151" cy="646331"/>
          </a:xfrm>
          <a:prstGeom prst="rect">
            <a:avLst/>
          </a:prstGeom>
        </p:spPr>
        <p:txBody>
          <a:bodyPr wrap="square">
            <a:spAutoFit/>
          </a:bodyPr>
          <a:lstStyle/>
          <a:p>
            <a:r>
              <a:rPr lang="en-US" sz="1200" dirty="0"/>
              <a:t>Note 1:</a:t>
            </a:r>
          </a:p>
          <a:p>
            <a:r>
              <a:rPr lang="en-US" sz="1200" dirty="0"/>
              <a:t>All PSA and NECCC Rules/Guidelines still apply for nature.</a:t>
            </a:r>
          </a:p>
        </p:txBody>
      </p:sp>
      <p:sp>
        <p:nvSpPr>
          <p:cNvPr id="6" name="Rectangle 5">
            <a:extLst>
              <a:ext uri="{FF2B5EF4-FFF2-40B4-BE49-F238E27FC236}">
                <a16:creationId xmlns:a16="http://schemas.microsoft.com/office/drawing/2014/main" id="{DC8D3B2B-1C67-BA42-8BAA-959AEFD0B300}"/>
              </a:ext>
            </a:extLst>
          </p:cNvPr>
          <p:cNvSpPr/>
          <p:nvPr/>
        </p:nvSpPr>
        <p:spPr>
          <a:xfrm>
            <a:off x="5945541" y="2830293"/>
            <a:ext cx="3030508" cy="1477328"/>
          </a:xfrm>
          <a:prstGeom prst="rect">
            <a:avLst/>
          </a:prstGeom>
        </p:spPr>
        <p:txBody>
          <a:bodyPr wrap="square">
            <a:spAutoFit/>
          </a:bodyPr>
          <a:lstStyle/>
          <a:p>
            <a:r>
              <a:rPr lang="en-US" dirty="0"/>
              <a:t>https://www.simsburycameraclub.com/guidelines/simsbury-camera-club-image-submission-guidelines</a:t>
            </a:r>
          </a:p>
        </p:txBody>
      </p:sp>
      <p:sp>
        <p:nvSpPr>
          <p:cNvPr id="7" name="TextBox 6">
            <a:extLst>
              <a:ext uri="{FF2B5EF4-FFF2-40B4-BE49-F238E27FC236}">
                <a16:creationId xmlns:a16="http://schemas.microsoft.com/office/drawing/2014/main" id="{D3F7C3D4-56EE-9A40-9FD3-95369CD0A9DD}"/>
              </a:ext>
            </a:extLst>
          </p:cNvPr>
          <p:cNvSpPr txBox="1"/>
          <p:nvPr/>
        </p:nvSpPr>
        <p:spPr>
          <a:xfrm>
            <a:off x="6298164" y="2010944"/>
            <a:ext cx="1894114" cy="646331"/>
          </a:xfrm>
          <a:prstGeom prst="rect">
            <a:avLst/>
          </a:prstGeom>
          <a:noFill/>
        </p:spPr>
        <p:txBody>
          <a:bodyPr wrap="square" rtlCol="0">
            <a:spAutoFit/>
          </a:bodyPr>
          <a:lstStyle/>
          <a:p>
            <a:r>
              <a:rPr lang="en-US" dirty="0">
                <a:solidFill>
                  <a:srgbClr val="FFFF00"/>
                </a:solidFill>
              </a:rPr>
              <a:t>Document can be found at:</a:t>
            </a:r>
          </a:p>
        </p:txBody>
      </p:sp>
    </p:spTree>
    <p:extLst>
      <p:ext uri="{BB962C8B-B14F-4D97-AF65-F5344CB8AC3E}">
        <p14:creationId xmlns:p14="http://schemas.microsoft.com/office/powerpoint/2010/main" val="2067443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AA95C0-770F-9B47-B435-0AF760DD2851}"/>
              </a:ext>
            </a:extLst>
          </p:cNvPr>
          <p:cNvSpPr/>
          <p:nvPr/>
        </p:nvSpPr>
        <p:spPr>
          <a:xfrm>
            <a:off x="2055187" y="1912681"/>
            <a:ext cx="4479685" cy="342442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Table 1">
            <a:extLst>
              <a:ext uri="{FF2B5EF4-FFF2-40B4-BE49-F238E27FC236}">
                <a16:creationId xmlns:a16="http://schemas.microsoft.com/office/drawing/2014/main" id="{3E37AB86-E396-134C-9DC8-896D70ECAB9E}"/>
              </a:ext>
            </a:extLst>
          </p:cNvPr>
          <p:cNvGraphicFramePr>
            <a:graphicFrameLocks noGrp="1"/>
          </p:cNvGraphicFramePr>
          <p:nvPr>
            <p:extLst>
              <p:ext uri="{D42A27DB-BD31-4B8C-83A1-F6EECF244321}">
                <p14:modId xmlns:p14="http://schemas.microsoft.com/office/powerpoint/2010/main" val="3338735615"/>
              </p:ext>
            </p:extLst>
          </p:nvPr>
        </p:nvGraphicFramePr>
        <p:xfrm>
          <a:off x="2055187" y="1912681"/>
          <a:ext cx="4479685" cy="4195758"/>
        </p:xfrm>
        <a:graphic>
          <a:graphicData uri="http://schemas.openxmlformats.org/drawingml/2006/table">
            <a:tbl>
              <a:tblPr/>
              <a:tblGrid>
                <a:gridCol w="4479685">
                  <a:extLst>
                    <a:ext uri="{9D8B030D-6E8A-4147-A177-3AD203B41FA5}">
                      <a16:colId xmlns:a16="http://schemas.microsoft.com/office/drawing/2014/main" val="433635068"/>
                    </a:ext>
                  </a:extLst>
                </a:gridCol>
              </a:tblGrid>
              <a:tr h="210314">
                <a:tc>
                  <a:txBody>
                    <a:bodyPr/>
                    <a:lstStyle/>
                    <a:p>
                      <a:pPr algn="l" fontAlgn="ctr"/>
                      <a:r>
                        <a:rPr lang="en-US" sz="1200" b="0" i="0" u="none" strike="noStrike" dirty="0">
                          <a:solidFill>
                            <a:srgbClr val="FFFFFF"/>
                          </a:solidFill>
                          <a:effectLst/>
                          <a:latin typeface="Calibri" panose="020F0502020204030204" pitchFamily="34" charset="0"/>
                        </a:rPr>
                        <a:t>Allowed Adjustments for all Categories</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159953212"/>
                  </a:ext>
                </a:extLst>
              </a:tr>
              <a:tr h="168251">
                <a:tc>
                  <a:txBody>
                    <a:bodyPr/>
                    <a:lstStyle/>
                    <a:p>
                      <a:pPr algn="l" fontAlgn="ctr"/>
                      <a:r>
                        <a:rPr lang="en-US" sz="1000" b="0" i="0" u="none" strike="noStrike" dirty="0">
                          <a:solidFill>
                            <a:srgbClr val="000000"/>
                          </a:solidFill>
                          <a:effectLst/>
                          <a:latin typeface="Arial" panose="020B0604020202020204" pitchFamily="34" charset="0"/>
                        </a:rPr>
                        <a:t>·      Exposure Adjustment (Selective and Global)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2372478"/>
                  </a:ext>
                </a:extLst>
              </a:tr>
              <a:tr h="168251">
                <a:tc>
                  <a:txBody>
                    <a:bodyPr/>
                    <a:lstStyle/>
                    <a:p>
                      <a:pPr algn="l" fontAlgn="ctr"/>
                      <a:r>
                        <a:rPr lang="en-US" sz="1000" b="0" i="0" u="none" strike="noStrike" dirty="0">
                          <a:solidFill>
                            <a:srgbClr val="000000"/>
                          </a:solidFill>
                          <a:effectLst/>
                          <a:latin typeface="Arial" panose="020B0604020202020204" pitchFamily="34" charset="0"/>
                        </a:rPr>
                        <a:t>·      Dodging and Burning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4275783"/>
                  </a:ext>
                </a:extLst>
              </a:tr>
              <a:tr h="168251">
                <a:tc>
                  <a:txBody>
                    <a:bodyPr/>
                    <a:lstStyle/>
                    <a:p>
                      <a:pPr algn="l" fontAlgn="ctr"/>
                      <a:r>
                        <a:rPr lang="en-US" sz="1000" b="0" i="0" u="none" strike="noStrike" dirty="0">
                          <a:solidFill>
                            <a:srgbClr val="000000"/>
                          </a:solidFill>
                          <a:effectLst/>
                          <a:latin typeface="Arial" panose="020B0604020202020204" pitchFamily="34" charset="0"/>
                        </a:rPr>
                        <a:t>·      Adjust Highlight and Shadow Detail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8412329"/>
                  </a:ext>
                </a:extLst>
              </a:tr>
              <a:tr h="168251">
                <a:tc>
                  <a:txBody>
                    <a:bodyPr/>
                    <a:lstStyle/>
                    <a:p>
                      <a:pPr algn="l" fontAlgn="ctr"/>
                      <a:r>
                        <a:rPr lang="en-US" sz="1000" b="0" i="0" u="none" strike="noStrike" dirty="0">
                          <a:solidFill>
                            <a:srgbClr val="000000"/>
                          </a:solidFill>
                          <a:effectLst/>
                          <a:latin typeface="Arial" panose="020B0604020202020204" pitchFamily="34" charset="0"/>
                        </a:rPr>
                        <a:t>·      Adjust Contrast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783101"/>
                  </a:ext>
                </a:extLst>
              </a:tr>
              <a:tr h="168251">
                <a:tc>
                  <a:txBody>
                    <a:bodyPr/>
                    <a:lstStyle/>
                    <a:p>
                      <a:pPr algn="l" fontAlgn="ctr"/>
                      <a:r>
                        <a:rPr lang="en-US" sz="1000" b="0" i="0" u="none" strike="noStrike" dirty="0">
                          <a:solidFill>
                            <a:srgbClr val="000000"/>
                          </a:solidFill>
                          <a:effectLst/>
                          <a:latin typeface="Arial" panose="020B0604020202020204" pitchFamily="34" charset="0"/>
                        </a:rPr>
                        <a:t>·      White Balance/Color Correction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794408"/>
                  </a:ext>
                </a:extLst>
              </a:tr>
              <a:tr h="168251">
                <a:tc>
                  <a:txBody>
                    <a:bodyPr/>
                    <a:lstStyle/>
                    <a:p>
                      <a:pPr algn="l" fontAlgn="ctr"/>
                      <a:r>
                        <a:rPr lang="en-US" sz="1000" b="0" i="0" u="none" strike="noStrike" dirty="0">
                          <a:solidFill>
                            <a:srgbClr val="000000"/>
                          </a:solidFill>
                          <a:effectLst/>
                          <a:latin typeface="Arial" panose="020B0604020202020204" pitchFamily="34" charset="0"/>
                        </a:rPr>
                        <a:t>·      HDR allowed - Images need to appear realistic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805225"/>
                  </a:ext>
                </a:extLst>
              </a:tr>
              <a:tr h="168251">
                <a:tc>
                  <a:txBody>
                    <a:bodyPr/>
                    <a:lstStyle/>
                    <a:p>
                      <a:pPr algn="l" fontAlgn="ctr"/>
                      <a:r>
                        <a:rPr lang="en-US" sz="1000" b="0" i="0" u="none" strike="noStrike" dirty="0">
                          <a:solidFill>
                            <a:srgbClr val="000000"/>
                          </a:solidFill>
                          <a:effectLst/>
                          <a:latin typeface="Arial" panose="020B0604020202020204" pitchFamily="34" charset="0"/>
                        </a:rPr>
                        <a:t>·      Black and White conversion (Greyscale only)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9726705"/>
                  </a:ext>
                </a:extLst>
              </a:tr>
              <a:tr h="168251">
                <a:tc>
                  <a:txBody>
                    <a:bodyPr/>
                    <a:lstStyle/>
                    <a:p>
                      <a:pPr algn="l" fontAlgn="ctr"/>
                      <a:r>
                        <a:rPr lang="en-US" sz="1000" b="0" i="0" u="none" strike="noStrike" dirty="0">
                          <a:solidFill>
                            <a:srgbClr val="000000"/>
                          </a:solidFill>
                          <a:effectLst/>
                          <a:latin typeface="Arial" panose="020B0604020202020204" pitchFamily="34" charset="0"/>
                        </a:rPr>
                        <a:t>·      Adjust Saturation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3984175"/>
                  </a:ext>
                </a:extLst>
              </a:tr>
              <a:tr h="168251">
                <a:tc>
                  <a:txBody>
                    <a:bodyPr/>
                    <a:lstStyle/>
                    <a:p>
                      <a:pPr algn="l" fontAlgn="ctr"/>
                      <a:r>
                        <a:rPr lang="en-US" sz="1000" b="0" i="0" u="none" strike="noStrike" dirty="0">
                          <a:solidFill>
                            <a:srgbClr val="000000"/>
                          </a:solidFill>
                          <a:effectLst/>
                          <a:latin typeface="Arial" panose="020B0604020202020204" pitchFamily="34" charset="0"/>
                        </a:rPr>
                        <a:t>·      Dust Spot Removal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601521"/>
                  </a:ext>
                </a:extLst>
              </a:tr>
              <a:tr h="168251">
                <a:tc>
                  <a:txBody>
                    <a:bodyPr/>
                    <a:lstStyle/>
                    <a:p>
                      <a:pPr algn="l" fontAlgn="ctr"/>
                      <a:r>
                        <a:rPr lang="en-US" sz="1000" b="0" i="0" u="none" strike="noStrike" dirty="0">
                          <a:solidFill>
                            <a:srgbClr val="000000"/>
                          </a:solidFill>
                          <a:effectLst/>
                          <a:latin typeface="Arial" panose="020B0604020202020204" pitchFamily="34" charset="0"/>
                        </a:rPr>
                        <a:t>·      Flare Removal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6274729"/>
                  </a:ext>
                </a:extLst>
              </a:tr>
              <a:tr h="168251">
                <a:tc>
                  <a:txBody>
                    <a:bodyPr/>
                    <a:lstStyle/>
                    <a:p>
                      <a:pPr algn="l" fontAlgn="ctr"/>
                      <a:r>
                        <a:rPr lang="en-US" sz="1000" b="0" i="0" u="none" strike="noStrike" dirty="0">
                          <a:solidFill>
                            <a:srgbClr val="000000"/>
                          </a:solidFill>
                          <a:effectLst/>
                          <a:latin typeface="Arial" panose="020B0604020202020204" pitchFamily="34" charset="0"/>
                        </a:rPr>
                        <a:t>·      Noise Removal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4731546"/>
                  </a:ext>
                </a:extLst>
              </a:tr>
              <a:tr h="168251">
                <a:tc>
                  <a:txBody>
                    <a:bodyPr/>
                    <a:lstStyle/>
                    <a:p>
                      <a:pPr algn="l" fontAlgn="ctr"/>
                      <a:r>
                        <a:rPr lang="en-US" sz="1000" b="0" i="0" u="none" strike="noStrike" dirty="0">
                          <a:solidFill>
                            <a:srgbClr val="000000"/>
                          </a:solidFill>
                          <a:effectLst/>
                          <a:latin typeface="Arial" panose="020B0604020202020204" pitchFamily="34" charset="0"/>
                        </a:rPr>
                        <a:t>·      Correcting Lens Distortion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0069996"/>
                  </a:ext>
                </a:extLst>
              </a:tr>
              <a:tr h="168251">
                <a:tc>
                  <a:txBody>
                    <a:bodyPr/>
                    <a:lstStyle/>
                    <a:p>
                      <a:pPr algn="l" fontAlgn="ctr"/>
                      <a:r>
                        <a:rPr lang="en-US" sz="1000" b="0" i="0" u="none" strike="noStrike" dirty="0">
                          <a:solidFill>
                            <a:srgbClr val="000000"/>
                          </a:solidFill>
                          <a:effectLst/>
                          <a:latin typeface="Arial" panose="020B0604020202020204" pitchFamily="34" charset="0"/>
                        </a:rPr>
                        <a:t>·      Straightening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6194155"/>
                  </a:ext>
                </a:extLst>
              </a:tr>
              <a:tr h="168251">
                <a:tc>
                  <a:txBody>
                    <a:bodyPr/>
                    <a:lstStyle/>
                    <a:p>
                      <a:pPr algn="l" fontAlgn="ctr"/>
                      <a:r>
                        <a:rPr lang="en-US" sz="1000" b="0" i="0" u="none" strike="noStrike" dirty="0">
                          <a:solidFill>
                            <a:srgbClr val="000000"/>
                          </a:solidFill>
                          <a:effectLst/>
                          <a:latin typeface="Arial" panose="020B0604020202020204" pitchFamily="34" charset="0"/>
                        </a:rPr>
                        <a:t>·      Cropping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3366696"/>
                  </a:ext>
                </a:extLst>
              </a:tr>
              <a:tr h="168251">
                <a:tc>
                  <a:txBody>
                    <a:bodyPr/>
                    <a:lstStyle/>
                    <a:p>
                      <a:pPr algn="l" fontAlgn="ctr"/>
                      <a:r>
                        <a:rPr lang="en-US" sz="1000" b="0" i="0" u="none" strike="noStrike" dirty="0">
                          <a:solidFill>
                            <a:srgbClr val="000000"/>
                          </a:solidFill>
                          <a:effectLst/>
                          <a:latin typeface="Arial" panose="020B0604020202020204" pitchFamily="34" charset="0"/>
                        </a:rPr>
                        <a:t>·      Reversing (AKA flipping Horizontal)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4607159"/>
                  </a:ext>
                </a:extLst>
              </a:tr>
              <a:tr h="168251">
                <a:tc>
                  <a:txBody>
                    <a:bodyPr/>
                    <a:lstStyle/>
                    <a:p>
                      <a:pPr algn="l" fontAlgn="ctr"/>
                      <a:r>
                        <a:rPr lang="en-US" sz="1000" b="0" i="0" u="none" strike="noStrike" dirty="0">
                          <a:solidFill>
                            <a:srgbClr val="000000"/>
                          </a:solidFill>
                          <a:effectLst/>
                          <a:latin typeface="Arial" panose="020B0604020202020204" pitchFamily="34" charset="0"/>
                        </a:rPr>
                        <a:t>·      Resizing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1549460"/>
                  </a:ext>
                </a:extLst>
              </a:tr>
              <a:tr h="168251">
                <a:tc>
                  <a:txBody>
                    <a:bodyPr/>
                    <a:lstStyle/>
                    <a:p>
                      <a:pPr algn="l" fontAlgn="ctr"/>
                      <a:r>
                        <a:rPr lang="en-US" sz="1000" b="0" i="0" u="none" strike="noStrike" dirty="0">
                          <a:solidFill>
                            <a:srgbClr val="000000"/>
                          </a:solidFill>
                          <a:effectLst/>
                          <a:latin typeface="Arial" panose="020B0604020202020204" pitchFamily="34" charset="0"/>
                        </a:rPr>
                        <a:t>·      Chromatic Aberration Removal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479650"/>
                  </a:ext>
                </a:extLst>
              </a:tr>
              <a:tr h="168251">
                <a:tc>
                  <a:txBody>
                    <a:bodyPr/>
                    <a:lstStyle/>
                    <a:p>
                      <a:pPr algn="l" fontAlgn="ctr"/>
                      <a:r>
                        <a:rPr lang="en-US" sz="1000" b="0" i="0" u="none" strike="noStrike" dirty="0">
                          <a:solidFill>
                            <a:srgbClr val="000000"/>
                          </a:solidFill>
                          <a:effectLst/>
                          <a:latin typeface="Arial" panose="020B0604020202020204" pitchFamily="34" charset="0"/>
                        </a:rPr>
                        <a:t>·      Sharpening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8954799"/>
                  </a:ext>
                </a:extLst>
              </a:tr>
              <a:tr h="168251">
                <a:tc>
                  <a:txBody>
                    <a:bodyPr/>
                    <a:lstStyle/>
                    <a:p>
                      <a:pPr algn="l" fontAlgn="ctr"/>
                      <a:r>
                        <a:rPr lang="en-US" sz="1000" b="0" i="0" u="none" strike="noStrike" dirty="0">
                          <a:solidFill>
                            <a:srgbClr val="000000"/>
                          </a:solidFill>
                          <a:effectLst/>
                          <a:latin typeface="Arial" panose="020B0604020202020204" pitchFamily="34" charset="0"/>
                        </a:rPr>
                        <a:t>·      Layer Stacking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027006"/>
                  </a:ext>
                </a:extLst>
              </a:tr>
              <a:tr h="157735">
                <a:tc>
                  <a:txBody>
                    <a:bodyPr/>
                    <a:lstStyle/>
                    <a:p>
                      <a:pPr algn="ctr" fontAlgn="ctr"/>
                      <a:endParaRPr lang="en-US" sz="900" b="0" i="0" u="none" strike="noStrike" dirty="0">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536284061"/>
                  </a:ext>
                </a:extLst>
              </a:tr>
              <a:tr h="157735">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2739820808"/>
                  </a:ext>
                </a:extLst>
              </a:tr>
              <a:tr h="157735">
                <a:tc>
                  <a:txBody>
                    <a:bodyPr/>
                    <a:lstStyle/>
                    <a:p>
                      <a:pPr algn="ctr" fontAlgn="ctr"/>
                      <a:endParaRPr lang="en-US" sz="9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134052469"/>
                  </a:ext>
                </a:extLst>
              </a:tr>
              <a:tr h="157735">
                <a:tc>
                  <a:txBody>
                    <a:bodyPr/>
                    <a:lstStyle/>
                    <a:p>
                      <a:pPr algn="ctr" fontAlgn="ctr"/>
                      <a:endParaRPr lang="en-US" sz="9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3039934506"/>
                  </a:ext>
                </a:extLst>
              </a:tr>
              <a:tr h="157735">
                <a:tc>
                  <a:txBody>
                    <a:bodyPr/>
                    <a:lstStyle/>
                    <a:p>
                      <a:pPr algn="ctr" fontAlgn="ctr"/>
                      <a:endParaRPr lang="en-US" sz="9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2765127215"/>
                  </a:ext>
                </a:extLst>
              </a:tr>
            </a:tbl>
          </a:graphicData>
        </a:graphic>
      </p:graphicFrame>
      <p:sp>
        <p:nvSpPr>
          <p:cNvPr id="4" name="TextBox 2">
            <a:extLst>
              <a:ext uri="{FF2B5EF4-FFF2-40B4-BE49-F238E27FC236}">
                <a16:creationId xmlns:a16="http://schemas.microsoft.com/office/drawing/2014/main" id="{38CF453A-1C72-C145-9182-C90367DD2513}"/>
              </a:ext>
            </a:extLst>
          </p:cNvPr>
          <p:cNvSpPr txBox="1"/>
          <p:nvPr/>
        </p:nvSpPr>
        <p:spPr>
          <a:xfrm>
            <a:off x="2096342" y="16979641"/>
            <a:ext cx="5353050" cy="690563"/>
          </a:xfrm>
          <a:prstGeom prst="rect">
            <a:avLst/>
          </a:prstGeom>
          <a:solidFill>
            <a:schemeClr val="tx1"/>
          </a:solid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dirty="0"/>
              <a:t>Note 1:</a:t>
            </a:r>
          </a:p>
          <a:p>
            <a:r>
              <a:rPr lang="en-US" sz="1100" dirty="0"/>
              <a:t>All</a:t>
            </a:r>
            <a:r>
              <a:rPr lang="en-US" sz="1100" baseline="0" dirty="0"/>
              <a:t> PSA and NECCC Rules/Guidelines still apply for nature.</a:t>
            </a:r>
            <a:endParaRPr lang="en-US" sz="1100" dirty="0"/>
          </a:p>
          <a:p>
            <a:endParaRPr lang="en-US" sz="1100" dirty="0"/>
          </a:p>
        </p:txBody>
      </p:sp>
      <p:sp>
        <p:nvSpPr>
          <p:cNvPr id="7" name="Rectangle 6">
            <a:extLst>
              <a:ext uri="{FF2B5EF4-FFF2-40B4-BE49-F238E27FC236}">
                <a16:creationId xmlns:a16="http://schemas.microsoft.com/office/drawing/2014/main" id="{9E69B0B4-8535-1949-BF18-48C772E74F03}"/>
              </a:ext>
            </a:extLst>
          </p:cNvPr>
          <p:cNvSpPr/>
          <p:nvPr/>
        </p:nvSpPr>
        <p:spPr>
          <a:xfrm>
            <a:off x="200867" y="1141352"/>
            <a:ext cx="8943133" cy="646331"/>
          </a:xfrm>
          <a:prstGeom prst="rect">
            <a:avLst/>
          </a:prstGeom>
        </p:spPr>
        <p:txBody>
          <a:bodyPr wrap="square">
            <a:spAutoFit/>
          </a:bodyPr>
          <a:lstStyle/>
          <a:p>
            <a:r>
              <a:rPr lang="en-US" dirty="0"/>
              <a:t>https://www.simsburycameraclub.com/guidelines/simsbury-camera-club-image-submission-guidelines</a:t>
            </a:r>
          </a:p>
        </p:txBody>
      </p:sp>
      <p:sp>
        <p:nvSpPr>
          <p:cNvPr id="8" name="TextBox 7">
            <a:extLst>
              <a:ext uri="{FF2B5EF4-FFF2-40B4-BE49-F238E27FC236}">
                <a16:creationId xmlns:a16="http://schemas.microsoft.com/office/drawing/2014/main" id="{CA796725-25FF-5141-88C8-5F8ED77386B0}"/>
              </a:ext>
            </a:extLst>
          </p:cNvPr>
          <p:cNvSpPr txBox="1"/>
          <p:nvPr/>
        </p:nvSpPr>
        <p:spPr>
          <a:xfrm>
            <a:off x="1334277" y="709521"/>
            <a:ext cx="4264089" cy="369332"/>
          </a:xfrm>
          <a:prstGeom prst="rect">
            <a:avLst/>
          </a:prstGeom>
          <a:noFill/>
        </p:spPr>
        <p:txBody>
          <a:bodyPr wrap="square" rtlCol="0">
            <a:spAutoFit/>
          </a:bodyPr>
          <a:lstStyle/>
          <a:p>
            <a:r>
              <a:rPr lang="en-US" dirty="0">
                <a:solidFill>
                  <a:srgbClr val="FFFF00"/>
                </a:solidFill>
              </a:rPr>
              <a:t>Document can be found at:</a:t>
            </a:r>
          </a:p>
        </p:txBody>
      </p:sp>
    </p:spTree>
    <p:extLst>
      <p:ext uri="{BB962C8B-B14F-4D97-AF65-F5344CB8AC3E}">
        <p14:creationId xmlns:p14="http://schemas.microsoft.com/office/powerpoint/2010/main" val="2763212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57259" y="2569216"/>
            <a:ext cx="6114174" cy="584775"/>
          </a:xfrm>
          <a:prstGeom prst="rect">
            <a:avLst/>
          </a:prstGeom>
        </p:spPr>
        <p:txBody>
          <a:bodyPr wrap="none">
            <a:spAutoFit/>
          </a:bodyPr>
          <a:lstStyle/>
          <a:p>
            <a:r>
              <a:rPr lang="en-US" sz="3200" dirty="0">
                <a:solidFill>
                  <a:srgbClr val="FFFF00"/>
                </a:solidFill>
              </a:rPr>
              <a:t>Improve/Critique your Images</a:t>
            </a:r>
            <a:endParaRPr lang="en-US" sz="3200" dirty="0"/>
          </a:p>
        </p:txBody>
      </p:sp>
    </p:spTree>
    <p:extLst>
      <p:ext uri="{BB962C8B-B14F-4D97-AF65-F5344CB8AC3E}">
        <p14:creationId xmlns:p14="http://schemas.microsoft.com/office/powerpoint/2010/main" val="4169275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5002" y="1387737"/>
            <a:ext cx="8444753" cy="2862322"/>
          </a:xfrm>
          <a:prstGeom prst="rect">
            <a:avLst/>
          </a:prstGeom>
        </p:spPr>
        <p:txBody>
          <a:bodyPr wrap="square">
            <a:spAutoFit/>
          </a:bodyPr>
          <a:lstStyle/>
          <a:p>
            <a:pPr algn="ctr"/>
            <a:r>
              <a:rPr lang="en-US" sz="2000" dirty="0"/>
              <a:t>There’s a marked difference in photography between seeing and looking. Snapshots see the world. Selfies see the world. Good photographers look carefully at it. They pick out the details of a scene, they look for the contrasts, the beauty and the humor.</a:t>
            </a:r>
          </a:p>
          <a:p>
            <a:endParaRPr lang="en-US" sz="2000" dirty="0"/>
          </a:p>
          <a:p>
            <a:endParaRPr lang="en-US" sz="2000" dirty="0"/>
          </a:p>
          <a:p>
            <a:pPr algn="ctr"/>
            <a:r>
              <a:rPr lang="en-US" sz="2000" dirty="0"/>
              <a:t>You need to look, a lot. You need to figure out what you are looking at, figure out why there is interest. Only once you’ve done that can you figure out how to translate that into a photograph. </a:t>
            </a:r>
          </a:p>
        </p:txBody>
      </p:sp>
    </p:spTree>
    <p:extLst>
      <p:ext uri="{BB962C8B-B14F-4D97-AF65-F5344CB8AC3E}">
        <p14:creationId xmlns:p14="http://schemas.microsoft.com/office/powerpoint/2010/main" val="1174551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5717" y="543634"/>
            <a:ext cx="8345346" cy="5293757"/>
          </a:xfrm>
          <a:prstGeom prst="rect">
            <a:avLst/>
          </a:prstGeom>
        </p:spPr>
        <p:txBody>
          <a:bodyPr wrap="square">
            <a:spAutoFit/>
          </a:bodyPr>
          <a:lstStyle/>
          <a:p>
            <a:pPr algn="ctr"/>
            <a:r>
              <a:rPr lang="en-US" sz="3200" u="sng" dirty="0">
                <a:effectLst/>
                <a:latin typeface="Calibri" charset="0"/>
                <a:ea typeface="Calibri" charset="0"/>
                <a:cs typeface="Times New Roman" charset="0"/>
              </a:rPr>
              <a:t>Elements of Photography</a:t>
            </a:r>
            <a:endParaRPr lang="en-US" dirty="0">
              <a:effectLst/>
              <a:latin typeface="Calibri" charset="0"/>
              <a:ea typeface="Calibri" charset="0"/>
              <a:cs typeface="Times New Roman" charset="0"/>
            </a:endParaRPr>
          </a:p>
          <a:p>
            <a:r>
              <a:rPr lang="en-US" dirty="0">
                <a:effectLst/>
                <a:latin typeface="Calibri" charset="0"/>
                <a:ea typeface="Calibri" charset="0"/>
                <a:cs typeface="Times New Roman" charset="0"/>
              </a:rPr>
              <a:t> </a:t>
            </a:r>
          </a:p>
          <a:p>
            <a:pPr marL="342900" marR="0" lvl="0" indent="-342900">
              <a:spcBef>
                <a:spcPts val="0"/>
              </a:spcBef>
              <a:spcAft>
                <a:spcPts val="0"/>
              </a:spcAft>
              <a:buFont typeface="Symbol" charset="2"/>
              <a:buChar char=""/>
            </a:pPr>
            <a:r>
              <a:rPr lang="en-US" b="1" dirty="0">
                <a:solidFill>
                  <a:srgbClr val="FFFF00"/>
                </a:solidFill>
                <a:effectLst/>
                <a:latin typeface="Calibri" charset="0"/>
                <a:ea typeface="Calibri" charset="0"/>
                <a:cs typeface="Times New Roman" charset="0"/>
              </a:rPr>
              <a:t>Impact</a:t>
            </a:r>
            <a:r>
              <a:rPr lang="en-US" b="1" dirty="0">
                <a:effectLst/>
                <a:latin typeface="Calibri" charset="0"/>
                <a:ea typeface="Calibri" charset="0"/>
                <a:cs typeface="Times New Roman" charset="0"/>
              </a:rPr>
              <a:t>: Does the image evoke an emotion no matter how subtle?</a:t>
            </a:r>
          </a:p>
          <a:p>
            <a:pPr marL="342900" indent="-342900">
              <a:buFont typeface="Symbol" charset="2"/>
              <a:buChar char=""/>
            </a:pPr>
            <a:r>
              <a:rPr lang="en-US" b="1" dirty="0">
                <a:solidFill>
                  <a:srgbClr val="FFFF00"/>
                </a:solidFill>
                <a:latin typeface="Calibri" charset="0"/>
                <a:ea typeface="Calibri" charset="0"/>
                <a:cs typeface="Times New Roman" charset="0"/>
              </a:rPr>
              <a:t>Story</a:t>
            </a:r>
            <a:r>
              <a:rPr lang="en-US" b="1" dirty="0">
                <a:latin typeface="Calibri" charset="0"/>
                <a:ea typeface="Calibri" charset="0"/>
                <a:cs typeface="Times New Roman" charset="0"/>
              </a:rPr>
              <a:t>: Does the image tell a story of some kind. </a:t>
            </a:r>
          </a:p>
          <a:p>
            <a:pPr marL="342900" indent="-342900">
              <a:buFont typeface="Symbol" charset="2"/>
              <a:buChar char=""/>
            </a:pPr>
            <a:endParaRPr lang="en-US" b="1" dirty="0">
              <a:solidFill>
                <a:srgbClr val="FFFF00"/>
              </a:solidFill>
              <a:effectLst/>
              <a:latin typeface="Calibri" charset="0"/>
              <a:ea typeface="Calibri" charset="0"/>
              <a:cs typeface="Times New Roman" charset="0"/>
            </a:endParaRPr>
          </a:p>
          <a:p>
            <a:pPr marL="342900" indent="-342900">
              <a:buFont typeface="Symbol" charset="2"/>
              <a:buChar char=""/>
            </a:pPr>
            <a:r>
              <a:rPr lang="en-US" b="1" dirty="0">
                <a:solidFill>
                  <a:srgbClr val="FFFF00"/>
                </a:solidFill>
                <a:effectLst/>
                <a:latin typeface="Calibri" charset="0"/>
                <a:ea typeface="Calibri" charset="0"/>
                <a:cs typeface="Times New Roman" charset="0"/>
              </a:rPr>
              <a:t>Technical</a:t>
            </a:r>
            <a:r>
              <a:rPr lang="en-US" b="1" dirty="0">
                <a:effectLst/>
                <a:latin typeface="Calibri" charset="0"/>
                <a:ea typeface="Calibri" charset="0"/>
                <a:cs typeface="Times New Roman" charset="0"/>
              </a:rPr>
              <a:t>: Focus, depth of field, exposure, camera handling, White Balance, Noise - done well or not?</a:t>
            </a:r>
          </a:p>
          <a:p>
            <a:pPr marL="342900" indent="-342900">
              <a:buFont typeface="Symbol" charset="2"/>
              <a:buChar char=""/>
            </a:pPr>
            <a:endParaRPr lang="en-US" b="1" dirty="0">
              <a:solidFill>
                <a:srgbClr val="FFFF00"/>
              </a:solidFill>
              <a:latin typeface="Calibri" charset="0"/>
              <a:ea typeface="Calibri" charset="0"/>
              <a:cs typeface="Times New Roman" charset="0"/>
            </a:endParaRPr>
          </a:p>
          <a:p>
            <a:pPr marL="342900" indent="-342900">
              <a:buFont typeface="Symbol" charset="2"/>
              <a:buChar char=""/>
            </a:pPr>
            <a:r>
              <a:rPr lang="en-US" b="1" dirty="0">
                <a:solidFill>
                  <a:srgbClr val="FFFF00"/>
                </a:solidFill>
                <a:latin typeface="Calibri" charset="0"/>
                <a:ea typeface="Calibri" charset="0"/>
                <a:cs typeface="Times New Roman" charset="0"/>
              </a:rPr>
              <a:t>Composition</a:t>
            </a:r>
            <a:r>
              <a:rPr lang="en-US" b="1" dirty="0">
                <a:latin typeface="Calibri" charset="0"/>
                <a:ea typeface="Calibri" charset="0"/>
                <a:cs typeface="Times New Roman" charset="0"/>
              </a:rPr>
              <a:t>: How are the subjects in the image are arranged?</a:t>
            </a:r>
          </a:p>
          <a:p>
            <a:pPr marL="342900" marR="0" lvl="0" indent="-342900">
              <a:spcBef>
                <a:spcPts val="0"/>
              </a:spcBef>
              <a:spcAft>
                <a:spcPts val="0"/>
              </a:spcAft>
              <a:buFont typeface="Symbol" charset="2"/>
              <a:buChar char=""/>
            </a:pPr>
            <a:endParaRPr lang="en-US" b="1" dirty="0">
              <a:solidFill>
                <a:srgbClr val="FFFF00"/>
              </a:solidFill>
              <a:effectLst/>
              <a:latin typeface="Calibri" charset="0"/>
              <a:ea typeface="Calibri" charset="0"/>
              <a:cs typeface="Times New Roman" charset="0"/>
            </a:endParaRPr>
          </a:p>
          <a:p>
            <a:pPr marL="342900" indent="-342900">
              <a:buFont typeface="Symbol" charset="2"/>
              <a:buChar char=""/>
            </a:pPr>
            <a:r>
              <a:rPr lang="en-US" b="1" dirty="0">
                <a:solidFill>
                  <a:srgbClr val="FFFF00"/>
                </a:solidFill>
                <a:latin typeface="Calibri" charset="0"/>
                <a:ea typeface="Calibri" charset="0"/>
                <a:cs typeface="Times New Roman" charset="0"/>
              </a:rPr>
              <a:t>Interest area</a:t>
            </a:r>
            <a:r>
              <a:rPr lang="en-US" b="1" dirty="0">
                <a:latin typeface="Calibri" charset="0"/>
                <a:ea typeface="Calibri" charset="0"/>
                <a:cs typeface="Times New Roman" charset="0"/>
              </a:rPr>
              <a:t>: What, if anything, in the image is of interest to you or not, or is it missing?</a:t>
            </a:r>
          </a:p>
          <a:p>
            <a:pPr marL="342900" marR="0" lvl="0" indent="-342900">
              <a:spcBef>
                <a:spcPts val="0"/>
              </a:spcBef>
              <a:spcAft>
                <a:spcPts val="0"/>
              </a:spcAft>
              <a:buFont typeface="Symbol" charset="2"/>
              <a:buChar char=""/>
            </a:pPr>
            <a:r>
              <a:rPr lang="en-US" b="1" dirty="0">
                <a:solidFill>
                  <a:srgbClr val="FFFF00"/>
                </a:solidFill>
                <a:effectLst/>
                <a:latin typeface="Calibri" charset="0"/>
                <a:ea typeface="Calibri" charset="0"/>
                <a:cs typeface="Times New Roman" charset="0"/>
              </a:rPr>
              <a:t>Creativity</a:t>
            </a:r>
            <a:r>
              <a:rPr lang="en-US" b="1" dirty="0">
                <a:effectLst/>
                <a:latin typeface="Calibri" charset="0"/>
                <a:ea typeface="Calibri" charset="0"/>
                <a:cs typeface="Times New Roman" charset="0"/>
              </a:rPr>
              <a:t>: Does the Image convey a different point of view, Focus, use of different lens etc.</a:t>
            </a:r>
          </a:p>
          <a:p>
            <a:pPr marL="342900" marR="0" lvl="0" indent="-342900">
              <a:spcBef>
                <a:spcPts val="0"/>
              </a:spcBef>
              <a:spcAft>
                <a:spcPts val="0"/>
              </a:spcAft>
              <a:buFont typeface="Symbol" charset="2"/>
              <a:buChar char=""/>
            </a:pPr>
            <a:r>
              <a:rPr lang="en-US" b="1" dirty="0">
                <a:solidFill>
                  <a:srgbClr val="FFFF00"/>
                </a:solidFill>
                <a:effectLst/>
                <a:latin typeface="Calibri" charset="0"/>
                <a:ea typeface="Calibri" charset="0"/>
                <a:cs typeface="Times New Roman" charset="0"/>
              </a:rPr>
              <a:t>Color</a:t>
            </a:r>
            <a:r>
              <a:rPr lang="en-US" b="1" dirty="0">
                <a:effectLst/>
                <a:latin typeface="Calibri" charset="0"/>
                <a:ea typeface="Calibri" charset="0"/>
                <a:cs typeface="Times New Roman" charset="0"/>
              </a:rPr>
              <a:t>: How do you see the color being used in the image or not being used?</a:t>
            </a:r>
          </a:p>
          <a:p>
            <a:pPr marL="342900" marR="0" lvl="0" indent="-342900">
              <a:spcBef>
                <a:spcPts val="0"/>
              </a:spcBef>
              <a:spcAft>
                <a:spcPts val="0"/>
              </a:spcAft>
              <a:buFont typeface="Symbol" charset="2"/>
              <a:buChar char=""/>
            </a:pPr>
            <a:r>
              <a:rPr lang="en-US" b="1" dirty="0">
                <a:solidFill>
                  <a:srgbClr val="FFFF00"/>
                </a:solidFill>
                <a:effectLst/>
                <a:latin typeface="Calibri" charset="0"/>
                <a:ea typeface="Calibri" charset="0"/>
                <a:cs typeface="Times New Roman" charset="0"/>
              </a:rPr>
              <a:t>Light</a:t>
            </a:r>
            <a:r>
              <a:rPr lang="en-US" b="1" dirty="0">
                <a:effectLst/>
                <a:latin typeface="Calibri" charset="0"/>
                <a:ea typeface="Calibri" charset="0"/>
                <a:cs typeface="Times New Roman" charset="0"/>
              </a:rPr>
              <a:t>: How has the light been used in the image? Light should enhance an image, not detract from it.</a:t>
            </a:r>
          </a:p>
          <a:p>
            <a:pPr marL="342900" marR="0" lvl="0" indent="-342900">
              <a:spcBef>
                <a:spcPts val="0"/>
              </a:spcBef>
              <a:spcAft>
                <a:spcPts val="0"/>
              </a:spcAft>
              <a:buFont typeface="Symbol" charset="2"/>
              <a:buChar char=""/>
            </a:pPr>
            <a:r>
              <a:rPr lang="en-US" b="1" dirty="0">
                <a:solidFill>
                  <a:srgbClr val="FFFF00"/>
                </a:solidFill>
                <a:effectLst/>
                <a:latin typeface="Calibri" charset="0"/>
                <a:ea typeface="Calibri" charset="0"/>
                <a:cs typeface="Times New Roman" charset="0"/>
              </a:rPr>
              <a:t>Presentation</a:t>
            </a:r>
            <a:r>
              <a:rPr lang="en-US" b="1" dirty="0">
                <a:effectLst/>
                <a:latin typeface="Calibri" charset="0"/>
                <a:ea typeface="Calibri" charset="0"/>
                <a:cs typeface="Times New Roman" charset="0"/>
              </a:rPr>
              <a:t>: Is the image clean without dust spots or other issues? </a:t>
            </a:r>
          </a:p>
        </p:txBody>
      </p:sp>
    </p:spTree>
    <p:extLst>
      <p:ext uri="{BB962C8B-B14F-4D97-AF65-F5344CB8AC3E}">
        <p14:creationId xmlns:p14="http://schemas.microsoft.com/office/powerpoint/2010/main" val="1067498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7548" y="1150549"/>
            <a:ext cx="7361499" cy="5016758"/>
          </a:xfrm>
          <a:prstGeom prst="rect">
            <a:avLst/>
          </a:prstGeom>
        </p:spPr>
        <p:txBody>
          <a:bodyPr wrap="square">
            <a:spAutoFit/>
          </a:bodyPr>
          <a:lstStyle/>
          <a:p>
            <a:r>
              <a:rPr lang="en-US" sz="3200" u="sng" dirty="0">
                <a:effectLst/>
                <a:latin typeface="Calibri" charset="0"/>
                <a:ea typeface="Calibri" charset="0"/>
                <a:cs typeface="Times New Roman" charset="0"/>
              </a:rPr>
              <a:t>Basic Guidelines for submitting your Image:</a:t>
            </a:r>
            <a:endParaRPr lang="en-US" dirty="0">
              <a:effectLst/>
              <a:latin typeface="Calibri" charset="0"/>
              <a:ea typeface="Calibri" charset="0"/>
              <a:cs typeface="Times New Roman" charset="0"/>
            </a:endParaRPr>
          </a:p>
          <a:p>
            <a:r>
              <a:rPr lang="en-US" dirty="0">
                <a:effectLst/>
                <a:latin typeface="Calibri" charset="0"/>
                <a:ea typeface="Calibri" charset="0"/>
                <a:cs typeface="Times New Roman" charset="0"/>
              </a:rPr>
              <a:t> </a:t>
            </a:r>
          </a:p>
          <a:p>
            <a:pPr marL="342900" lvl="0" indent="-342900">
              <a:buFont typeface="Symbol" charset="2"/>
              <a:buChar char=""/>
            </a:pPr>
            <a:r>
              <a:rPr lang="en-US" b="1" dirty="0">
                <a:latin typeface="Calibri" charset="0"/>
                <a:ea typeface="Calibri" charset="0"/>
                <a:cs typeface="Times New Roman" charset="0"/>
              </a:rPr>
              <a:t>The Image is your own work</a:t>
            </a:r>
          </a:p>
          <a:p>
            <a:pPr marL="342900" indent="-342900">
              <a:buFont typeface="Symbol" charset="2"/>
              <a:buChar char=""/>
            </a:pPr>
            <a:r>
              <a:rPr lang="en-US" b="1" dirty="0">
                <a:latin typeface="Calibri" charset="0"/>
                <a:ea typeface="Calibri" charset="0"/>
                <a:cs typeface="Times New Roman" charset="0"/>
              </a:rPr>
              <a:t>The Image tells a story</a:t>
            </a:r>
          </a:p>
          <a:p>
            <a:pPr marL="342900" indent="-342900">
              <a:buFont typeface="Symbol" charset="2"/>
              <a:buChar char=""/>
            </a:pPr>
            <a:r>
              <a:rPr lang="en-US" b="1" dirty="0">
                <a:latin typeface="Calibri" charset="0"/>
                <a:ea typeface="Calibri" charset="0"/>
                <a:cs typeface="Times New Roman" charset="0"/>
              </a:rPr>
              <a:t>The Image has a main focus</a:t>
            </a:r>
          </a:p>
          <a:p>
            <a:pPr marL="342900" marR="0" lvl="0" indent="-342900">
              <a:spcBef>
                <a:spcPts val="0"/>
              </a:spcBef>
              <a:spcAft>
                <a:spcPts val="0"/>
              </a:spcAft>
              <a:buFont typeface="Symbol" charset="2"/>
              <a:buChar char=""/>
            </a:pPr>
            <a:r>
              <a:rPr lang="en-US" b="1" dirty="0">
                <a:effectLst/>
                <a:latin typeface="Calibri" charset="0"/>
                <a:ea typeface="Calibri" charset="0"/>
                <a:cs typeface="Times New Roman" charset="0"/>
              </a:rPr>
              <a:t>The Image meets the category requirements</a:t>
            </a:r>
          </a:p>
          <a:p>
            <a:pPr marL="342900" marR="0" lvl="0" indent="-342900">
              <a:spcBef>
                <a:spcPts val="0"/>
              </a:spcBef>
              <a:spcAft>
                <a:spcPts val="0"/>
              </a:spcAft>
              <a:buFont typeface="Symbol" charset="2"/>
              <a:buChar char=""/>
            </a:pPr>
            <a:r>
              <a:rPr lang="en-US" b="1" dirty="0">
                <a:effectLst/>
                <a:latin typeface="Calibri" charset="0"/>
                <a:ea typeface="Calibri" charset="0"/>
                <a:cs typeface="Times New Roman" charset="0"/>
              </a:rPr>
              <a:t>The Image has the correct white balance </a:t>
            </a:r>
            <a:r>
              <a:rPr lang="mr-IN" b="1" dirty="0">
                <a:effectLst/>
                <a:latin typeface="Calibri" charset="0"/>
                <a:ea typeface="Calibri" charset="0"/>
                <a:cs typeface="Times New Roman" charset="0"/>
              </a:rPr>
              <a:t>–</a:t>
            </a:r>
            <a:r>
              <a:rPr lang="en-US" b="1" dirty="0">
                <a:effectLst/>
                <a:latin typeface="Calibri" charset="0"/>
                <a:ea typeface="Calibri" charset="0"/>
                <a:cs typeface="Times New Roman" charset="0"/>
              </a:rPr>
              <a:t> intended color</a:t>
            </a:r>
          </a:p>
          <a:p>
            <a:pPr marL="342900" marR="0" lvl="0" indent="-342900">
              <a:spcBef>
                <a:spcPts val="0"/>
              </a:spcBef>
              <a:spcAft>
                <a:spcPts val="0"/>
              </a:spcAft>
              <a:buFont typeface="Symbol" charset="2"/>
              <a:buChar char=""/>
            </a:pPr>
            <a:r>
              <a:rPr lang="en-US" b="1" dirty="0">
                <a:effectLst/>
                <a:latin typeface="Calibri" charset="0"/>
                <a:ea typeface="Calibri" charset="0"/>
                <a:cs typeface="Times New Roman" charset="0"/>
              </a:rPr>
              <a:t>The Image appears to be level or straight</a:t>
            </a:r>
          </a:p>
          <a:p>
            <a:pPr marL="342900" marR="0" lvl="0" indent="-342900">
              <a:spcBef>
                <a:spcPts val="0"/>
              </a:spcBef>
              <a:spcAft>
                <a:spcPts val="0"/>
              </a:spcAft>
              <a:buFont typeface="Symbol" charset="2"/>
              <a:buChar char=""/>
            </a:pPr>
            <a:r>
              <a:rPr lang="en-US" b="1" dirty="0">
                <a:effectLst/>
                <a:latin typeface="Calibri" charset="0"/>
                <a:ea typeface="Calibri" charset="0"/>
                <a:cs typeface="Times New Roman" charset="0"/>
              </a:rPr>
              <a:t>The Image does not cut off hands or feet</a:t>
            </a:r>
          </a:p>
          <a:p>
            <a:pPr marL="342900" marR="0" lvl="0" indent="-342900">
              <a:spcBef>
                <a:spcPts val="0"/>
              </a:spcBef>
              <a:spcAft>
                <a:spcPts val="0"/>
              </a:spcAft>
              <a:buFont typeface="Symbol" charset="2"/>
              <a:buChar char=""/>
            </a:pPr>
            <a:r>
              <a:rPr lang="en-US" b="1" dirty="0">
                <a:effectLst/>
                <a:latin typeface="Calibri" charset="0"/>
                <a:ea typeface="Calibri" charset="0"/>
                <a:cs typeface="Times New Roman" charset="0"/>
              </a:rPr>
              <a:t>The Image does not have distracting edge artifacts</a:t>
            </a:r>
          </a:p>
          <a:p>
            <a:pPr marL="342900" marR="0" lvl="0" indent="-342900">
              <a:spcBef>
                <a:spcPts val="0"/>
              </a:spcBef>
              <a:spcAft>
                <a:spcPts val="0"/>
              </a:spcAft>
              <a:buFont typeface="Symbol" charset="2"/>
              <a:buChar char=""/>
            </a:pPr>
            <a:r>
              <a:rPr lang="en-US" b="1" dirty="0">
                <a:effectLst/>
                <a:latin typeface="Calibri" charset="0"/>
                <a:ea typeface="Calibri" charset="0"/>
                <a:cs typeface="Times New Roman" charset="0"/>
              </a:rPr>
              <a:t>The Image main focus follows one of the guidelines of composition</a:t>
            </a:r>
          </a:p>
          <a:p>
            <a:pPr marL="342900" marR="0" lvl="0" indent="-342900">
              <a:spcBef>
                <a:spcPts val="0"/>
              </a:spcBef>
              <a:spcAft>
                <a:spcPts val="0"/>
              </a:spcAft>
              <a:buFont typeface="Symbol" charset="2"/>
              <a:buChar char=""/>
            </a:pPr>
            <a:r>
              <a:rPr lang="en-US" b="1" dirty="0">
                <a:effectLst/>
                <a:latin typeface="Calibri" charset="0"/>
                <a:ea typeface="Calibri" charset="0"/>
                <a:cs typeface="Times New Roman" charset="0"/>
              </a:rPr>
              <a:t>The Image is not to close to the edge – room to move in the photo</a:t>
            </a:r>
          </a:p>
          <a:p>
            <a:pPr marL="342900" marR="0" lvl="0" indent="-342900">
              <a:spcBef>
                <a:spcPts val="0"/>
              </a:spcBef>
              <a:spcAft>
                <a:spcPts val="0"/>
              </a:spcAft>
              <a:buFont typeface="Symbol" charset="2"/>
              <a:buChar char=""/>
            </a:pPr>
            <a:r>
              <a:rPr lang="en-US" b="1" dirty="0">
                <a:effectLst/>
                <a:latin typeface="Calibri" charset="0"/>
                <a:ea typeface="Calibri" charset="0"/>
                <a:cs typeface="Times New Roman" charset="0"/>
              </a:rPr>
              <a:t>The Image horizon is not in the center of the </a:t>
            </a:r>
            <a:r>
              <a:rPr lang="en-US" b="1" dirty="0">
                <a:latin typeface="Calibri" charset="0"/>
                <a:ea typeface="Calibri" charset="0"/>
                <a:cs typeface="Times New Roman" charset="0"/>
              </a:rPr>
              <a:t>Image except for reflection and symmetry</a:t>
            </a:r>
            <a:endParaRPr lang="en-US" b="1" dirty="0">
              <a:effectLst/>
              <a:latin typeface="Calibri" charset="0"/>
              <a:ea typeface="Calibri" charset="0"/>
              <a:cs typeface="Times New Roman" charset="0"/>
            </a:endParaRPr>
          </a:p>
          <a:p>
            <a:pPr marL="342900" marR="0" lvl="0" indent="-342900">
              <a:spcBef>
                <a:spcPts val="0"/>
              </a:spcBef>
              <a:spcAft>
                <a:spcPts val="0"/>
              </a:spcAft>
              <a:buFont typeface="Symbol" charset="2"/>
              <a:buChar char=""/>
            </a:pPr>
            <a:r>
              <a:rPr lang="en-US" b="1" dirty="0">
                <a:effectLst/>
                <a:latin typeface="Calibri" charset="0"/>
                <a:ea typeface="Calibri" charset="0"/>
                <a:cs typeface="Times New Roman" charset="0"/>
              </a:rPr>
              <a:t>The Image has the subject moving left to right</a:t>
            </a:r>
          </a:p>
          <a:p>
            <a:pPr marL="342900" marR="0" lvl="0" indent="-342900">
              <a:spcBef>
                <a:spcPts val="0"/>
              </a:spcBef>
              <a:spcAft>
                <a:spcPts val="0"/>
              </a:spcAft>
              <a:buFont typeface="Symbol" charset="2"/>
              <a:buChar char=""/>
            </a:pPr>
            <a:r>
              <a:rPr lang="en-US" b="1" dirty="0">
                <a:effectLst/>
                <a:latin typeface="Calibri" charset="0"/>
                <a:ea typeface="Calibri" charset="0"/>
                <a:cs typeface="Times New Roman" charset="0"/>
              </a:rPr>
              <a:t>If needed - The Stroke around the image is thin and a complimentary color </a:t>
            </a:r>
            <a:r>
              <a:rPr lang="mr-IN" b="1" dirty="0">
                <a:effectLst/>
                <a:latin typeface="Calibri" charset="0"/>
                <a:ea typeface="Calibri" charset="0"/>
                <a:cs typeface="Times New Roman" charset="0"/>
              </a:rPr>
              <a:t>–</a:t>
            </a:r>
            <a:r>
              <a:rPr lang="en-US" b="1" dirty="0">
                <a:effectLst/>
                <a:latin typeface="Calibri" charset="0"/>
                <a:ea typeface="Calibri" charset="0"/>
                <a:cs typeface="Times New Roman" charset="0"/>
              </a:rPr>
              <a:t> except for Nature</a:t>
            </a:r>
          </a:p>
        </p:txBody>
      </p:sp>
    </p:spTree>
    <p:extLst>
      <p:ext uri="{BB962C8B-B14F-4D97-AF65-F5344CB8AC3E}">
        <p14:creationId xmlns:p14="http://schemas.microsoft.com/office/powerpoint/2010/main" val="1884717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5103" y="1646379"/>
            <a:ext cx="8293261" cy="2308324"/>
          </a:xfrm>
          <a:prstGeom prst="rect">
            <a:avLst/>
          </a:prstGeom>
        </p:spPr>
        <p:txBody>
          <a:bodyPr wrap="square">
            <a:spAutoFit/>
          </a:bodyPr>
          <a:lstStyle/>
          <a:p>
            <a:pPr algn="ctr"/>
            <a:r>
              <a:rPr lang="en-US" sz="2400" dirty="0">
                <a:effectLst/>
                <a:ea typeface="Calibri" charset="0"/>
              </a:rPr>
              <a:t>Composition refers to the way the various elements in a scene are arranged within the frame. These are not hard and fast rules but guidelines. That said, many of them have been used in art for thousands of years and they really do help achieve more attractive image compositions.</a:t>
            </a:r>
            <a:r>
              <a:rPr lang="en-US" sz="2400" dirty="0">
                <a:effectLst/>
              </a:rPr>
              <a:t> </a:t>
            </a:r>
            <a:endParaRPr lang="en-US" sz="2400" dirty="0"/>
          </a:p>
        </p:txBody>
      </p:sp>
      <p:sp>
        <p:nvSpPr>
          <p:cNvPr id="3" name="TextBox 2"/>
          <p:cNvSpPr txBox="1"/>
          <p:nvPr/>
        </p:nvSpPr>
        <p:spPr>
          <a:xfrm>
            <a:off x="2951545" y="659757"/>
            <a:ext cx="3020379" cy="646331"/>
          </a:xfrm>
          <a:prstGeom prst="rect">
            <a:avLst/>
          </a:prstGeom>
          <a:noFill/>
        </p:spPr>
        <p:txBody>
          <a:bodyPr wrap="none" rtlCol="0">
            <a:spAutoFit/>
          </a:bodyPr>
          <a:lstStyle/>
          <a:p>
            <a:r>
              <a:rPr lang="en-US" sz="3600" b="1" i="1" u="sng" dirty="0">
                <a:effectLst/>
                <a:ea typeface="Calibri" charset="0"/>
              </a:rPr>
              <a:t>Composition</a:t>
            </a:r>
            <a:endParaRPr lang="en-US" sz="3600" b="1" i="1" u="sng" dirty="0"/>
          </a:p>
        </p:txBody>
      </p:sp>
    </p:spTree>
    <p:extLst>
      <p:ext uri="{BB962C8B-B14F-4D97-AF65-F5344CB8AC3E}">
        <p14:creationId xmlns:p14="http://schemas.microsoft.com/office/powerpoint/2010/main" val="206813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1545" y="659757"/>
            <a:ext cx="3020379" cy="646331"/>
          </a:xfrm>
          <a:prstGeom prst="rect">
            <a:avLst/>
          </a:prstGeom>
          <a:noFill/>
        </p:spPr>
        <p:txBody>
          <a:bodyPr wrap="none" rtlCol="0">
            <a:spAutoFit/>
          </a:bodyPr>
          <a:lstStyle/>
          <a:p>
            <a:r>
              <a:rPr lang="en-US" sz="3600" b="1" i="1" u="sng" dirty="0">
                <a:effectLst/>
                <a:ea typeface="Calibri" charset="0"/>
              </a:rPr>
              <a:t>Composition</a:t>
            </a:r>
            <a:endParaRPr lang="en-US" sz="3600" b="1" i="1" u="sng" dirty="0"/>
          </a:p>
        </p:txBody>
      </p:sp>
      <p:graphicFrame>
        <p:nvGraphicFramePr>
          <p:cNvPr id="4" name="Table 3"/>
          <p:cNvGraphicFramePr>
            <a:graphicFrameLocks noGrp="1"/>
          </p:cNvGraphicFramePr>
          <p:nvPr>
            <p:extLst>
              <p:ext uri="{D42A27DB-BD31-4B8C-83A1-F6EECF244321}">
                <p14:modId xmlns:p14="http://schemas.microsoft.com/office/powerpoint/2010/main" val="1078044598"/>
              </p:ext>
            </p:extLst>
          </p:nvPr>
        </p:nvGraphicFramePr>
        <p:xfrm>
          <a:off x="529839" y="2490862"/>
          <a:ext cx="8186872" cy="2529840"/>
        </p:xfrm>
        <a:graphic>
          <a:graphicData uri="http://schemas.openxmlformats.org/drawingml/2006/table">
            <a:tbl>
              <a:tblPr firstRow="1" bandRow="1">
                <a:tableStyleId>{5C22544A-7EE6-4342-B048-85BDC9FD1C3A}</a:tableStyleId>
              </a:tblPr>
              <a:tblGrid>
                <a:gridCol w="4093436">
                  <a:extLst>
                    <a:ext uri="{9D8B030D-6E8A-4147-A177-3AD203B41FA5}">
                      <a16:colId xmlns:a16="http://schemas.microsoft.com/office/drawing/2014/main" val="20000"/>
                    </a:ext>
                  </a:extLst>
                </a:gridCol>
                <a:gridCol w="4093436">
                  <a:extLst>
                    <a:ext uri="{9D8B030D-6E8A-4147-A177-3AD203B41FA5}">
                      <a16:colId xmlns:a16="http://schemas.microsoft.com/office/drawing/2014/main" val="20001"/>
                    </a:ext>
                  </a:extLst>
                </a:gridCol>
              </a:tblGrid>
              <a:tr h="370840">
                <a:tc>
                  <a:txBody>
                    <a:bodyPr/>
                    <a:lstStyle/>
                    <a:p>
                      <a:r>
                        <a:rPr lang="en-US" sz="1600" b="1" dirty="0">
                          <a:solidFill>
                            <a:schemeClr val="tx1"/>
                          </a:solidFill>
                          <a:ea typeface="Calibri" charset="0"/>
                          <a:cs typeface="Times New Roman" charset="0"/>
                        </a:rPr>
                        <a:t>Rule of Thirds			</a:t>
                      </a:r>
                    </a:p>
                    <a:p>
                      <a:r>
                        <a:rPr lang="en-US" sz="1600" b="1" dirty="0">
                          <a:solidFill>
                            <a:schemeClr val="tx1"/>
                          </a:solidFill>
                          <a:ea typeface="Calibri" charset="0"/>
                          <a:cs typeface="Times New Roman" charset="0"/>
                        </a:rPr>
                        <a:t>Centered Composition and Symmetry</a:t>
                      </a:r>
                    </a:p>
                    <a:p>
                      <a:r>
                        <a:rPr lang="en-US" sz="1600" b="1" dirty="0">
                          <a:solidFill>
                            <a:schemeClr val="tx1"/>
                          </a:solidFill>
                          <a:ea typeface="Calibri" charset="0"/>
                          <a:cs typeface="Times New Roman" charset="0"/>
                        </a:rPr>
                        <a:t>Foreground Interest and Depth</a:t>
                      </a:r>
                    </a:p>
                    <a:p>
                      <a:r>
                        <a:rPr lang="en-US" sz="1600" b="1" dirty="0">
                          <a:solidFill>
                            <a:schemeClr val="tx1"/>
                          </a:solidFill>
                          <a:ea typeface="Calibri" charset="0"/>
                          <a:cs typeface="Times New Roman" charset="0"/>
                        </a:rPr>
                        <a:t>Frame Within the Frame</a:t>
                      </a:r>
                    </a:p>
                    <a:p>
                      <a:r>
                        <a:rPr lang="en-US" sz="1600" b="1" dirty="0">
                          <a:solidFill>
                            <a:schemeClr val="tx1"/>
                          </a:solidFill>
                          <a:ea typeface="Calibri" charset="0"/>
                          <a:cs typeface="Times New Roman" charset="0"/>
                        </a:rPr>
                        <a:t>Leading Lines 			</a:t>
                      </a:r>
                    </a:p>
                    <a:p>
                      <a:r>
                        <a:rPr lang="en-US" sz="1600" b="1" dirty="0">
                          <a:solidFill>
                            <a:schemeClr val="tx1"/>
                          </a:solidFill>
                          <a:ea typeface="Calibri" charset="0"/>
                          <a:cs typeface="Times New Roman" charset="0"/>
                        </a:rPr>
                        <a:t>Diagonals and Triangles</a:t>
                      </a:r>
                    </a:p>
                    <a:p>
                      <a:r>
                        <a:rPr lang="en-US" sz="1600" b="1" dirty="0">
                          <a:solidFill>
                            <a:schemeClr val="tx1"/>
                          </a:solidFill>
                          <a:ea typeface="Calibri" charset="0"/>
                          <a:cs typeface="Times New Roman" charset="0"/>
                        </a:rPr>
                        <a:t>Patterns and Textures		</a:t>
                      </a:r>
                    </a:p>
                    <a:p>
                      <a:r>
                        <a:rPr lang="en-US" sz="1600" b="1" dirty="0">
                          <a:solidFill>
                            <a:schemeClr val="tx1"/>
                          </a:solidFill>
                          <a:ea typeface="Calibri" charset="0"/>
                          <a:cs typeface="Times New Roman" charset="0"/>
                        </a:rPr>
                        <a:t>Rule of Odds</a:t>
                      </a:r>
                    </a:p>
                    <a:p>
                      <a:r>
                        <a:rPr lang="en-US" sz="1600" b="1" dirty="0">
                          <a:solidFill>
                            <a:schemeClr val="tx1"/>
                          </a:solidFill>
                          <a:ea typeface="Calibri" charset="0"/>
                          <a:cs typeface="Times New Roman" charset="0"/>
                        </a:rPr>
                        <a:t>Fill the Frame		</a:t>
                      </a:r>
                    </a:p>
                    <a:p>
                      <a:r>
                        <a:rPr lang="en-US" sz="1600" b="1" dirty="0">
                          <a:solidFill>
                            <a:schemeClr val="tx1"/>
                          </a:solidFill>
                          <a:ea typeface="Calibri" charset="0"/>
                          <a:cs typeface="Times New Roman" charset="0"/>
                        </a:rPr>
                        <a:t>Leave Negative Space</a:t>
                      </a:r>
                    </a:p>
                  </a:txBody>
                  <a:tcPr>
                    <a:noFill/>
                  </a:tcPr>
                </a:tc>
                <a:tc>
                  <a:txBody>
                    <a:bodyPr/>
                    <a:lstStyle/>
                    <a:p>
                      <a:r>
                        <a:rPr lang="en-US" sz="1600" b="1" dirty="0">
                          <a:solidFill>
                            <a:schemeClr val="tx1"/>
                          </a:solidFill>
                          <a:ea typeface="Calibri" charset="0"/>
                          <a:cs typeface="Times New Roman" charset="0"/>
                        </a:rPr>
                        <a:t>Simplicity and Minimalism	</a:t>
                      </a:r>
                    </a:p>
                    <a:p>
                      <a:r>
                        <a:rPr lang="en-US" sz="1600" b="1" dirty="0">
                          <a:solidFill>
                            <a:schemeClr val="tx1"/>
                          </a:solidFill>
                          <a:ea typeface="Calibri" charset="0"/>
                          <a:cs typeface="Times New Roman" charset="0"/>
                        </a:rPr>
                        <a:t>Isolate the Subject</a:t>
                      </a:r>
                    </a:p>
                    <a:p>
                      <a:r>
                        <a:rPr lang="en-US" sz="1600" b="1" dirty="0">
                          <a:solidFill>
                            <a:schemeClr val="tx1"/>
                          </a:solidFill>
                          <a:ea typeface="Calibri" charset="0"/>
                          <a:cs typeface="Times New Roman" charset="0"/>
                        </a:rPr>
                        <a:t>Change your Point of View	</a:t>
                      </a:r>
                    </a:p>
                    <a:p>
                      <a:r>
                        <a:rPr lang="en-US" sz="1600" b="1" dirty="0">
                          <a:solidFill>
                            <a:schemeClr val="tx1"/>
                          </a:solidFill>
                          <a:ea typeface="Calibri" charset="0"/>
                          <a:cs typeface="Times New Roman" charset="0"/>
                        </a:rPr>
                        <a:t>Look for Particular Color Combinations</a:t>
                      </a:r>
                    </a:p>
                    <a:p>
                      <a:r>
                        <a:rPr lang="en-US" sz="1600" b="1" dirty="0">
                          <a:solidFill>
                            <a:schemeClr val="tx1"/>
                          </a:solidFill>
                          <a:ea typeface="Calibri" charset="0"/>
                          <a:cs typeface="Times New Roman" charset="0"/>
                        </a:rPr>
                        <a:t>Rule of Space			</a:t>
                      </a:r>
                    </a:p>
                    <a:p>
                      <a:r>
                        <a:rPr lang="en-US" sz="1600" b="1" dirty="0">
                          <a:solidFill>
                            <a:schemeClr val="tx1"/>
                          </a:solidFill>
                          <a:ea typeface="Calibri" charset="0"/>
                          <a:cs typeface="Times New Roman" charset="0"/>
                        </a:rPr>
                        <a:t>Left to Right Rule</a:t>
                      </a:r>
                    </a:p>
                    <a:p>
                      <a:r>
                        <a:rPr lang="en-US" sz="1600" b="1" dirty="0">
                          <a:solidFill>
                            <a:schemeClr val="tx1"/>
                          </a:solidFill>
                          <a:ea typeface="Calibri" charset="0"/>
                          <a:cs typeface="Times New Roman" charset="0"/>
                        </a:rPr>
                        <a:t>Balance Elements in the</a:t>
                      </a:r>
                      <a:r>
                        <a:rPr lang="en-US" sz="1600" b="1" baseline="0" dirty="0">
                          <a:solidFill>
                            <a:schemeClr val="tx1"/>
                          </a:solidFill>
                          <a:ea typeface="Calibri" charset="0"/>
                          <a:cs typeface="Times New Roman" charset="0"/>
                        </a:rPr>
                        <a:t> </a:t>
                      </a:r>
                      <a:r>
                        <a:rPr lang="en-US" sz="1600" b="1" dirty="0">
                          <a:solidFill>
                            <a:schemeClr val="tx1"/>
                          </a:solidFill>
                          <a:ea typeface="Calibri" charset="0"/>
                          <a:cs typeface="Times New Roman" charset="0"/>
                        </a:rPr>
                        <a:t>Scene Juxtaposition </a:t>
                      </a:r>
                    </a:p>
                    <a:p>
                      <a:r>
                        <a:rPr lang="en-US" sz="1600" b="1" dirty="0">
                          <a:solidFill>
                            <a:schemeClr val="tx1"/>
                          </a:solidFill>
                          <a:ea typeface="Calibri" charset="0"/>
                          <a:cs typeface="Times New Roman" charset="0"/>
                        </a:rPr>
                        <a:t>Golden Triangles		</a:t>
                      </a:r>
                    </a:p>
                    <a:p>
                      <a:r>
                        <a:rPr lang="en-US" sz="1600" b="1" dirty="0">
                          <a:solidFill>
                            <a:schemeClr val="tx1"/>
                          </a:solidFill>
                          <a:ea typeface="Calibri" charset="0"/>
                        </a:rPr>
                        <a:t>Golden Ratio</a:t>
                      </a:r>
                      <a:r>
                        <a:rPr lang="en-US" sz="1600" b="1" dirty="0">
                          <a:solidFill>
                            <a:schemeClr val="tx1"/>
                          </a:solidFill>
                        </a:rPr>
                        <a:t> </a:t>
                      </a:r>
                    </a:p>
                  </a:txBody>
                  <a:tcPr>
                    <a:noFill/>
                  </a:tcPr>
                </a:tc>
                <a:extLst>
                  <a:ext uri="{0D108BD9-81ED-4DB2-BD59-A6C34878D82A}">
                    <a16:rowId xmlns:a16="http://schemas.microsoft.com/office/drawing/2014/main" val="10000"/>
                  </a:ext>
                </a:extLst>
              </a:tr>
            </a:tbl>
          </a:graphicData>
        </a:graphic>
      </p:graphicFrame>
      <p:sp>
        <p:nvSpPr>
          <p:cNvPr id="5" name="TextBox 4"/>
          <p:cNvSpPr txBox="1"/>
          <p:nvPr/>
        </p:nvSpPr>
        <p:spPr>
          <a:xfrm>
            <a:off x="3042916" y="1897166"/>
            <a:ext cx="2837636" cy="369332"/>
          </a:xfrm>
          <a:prstGeom prst="rect">
            <a:avLst/>
          </a:prstGeom>
          <a:noFill/>
        </p:spPr>
        <p:txBody>
          <a:bodyPr wrap="none" rtlCol="0">
            <a:spAutoFit/>
          </a:bodyPr>
          <a:lstStyle/>
          <a:p>
            <a:r>
              <a:rPr lang="en-US" b="1" dirty="0"/>
              <a:t>Composition Guidelines</a:t>
            </a:r>
          </a:p>
        </p:txBody>
      </p:sp>
    </p:spTree>
    <p:extLst>
      <p:ext uri="{BB962C8B-B14F-4D97-AF65-F5344CB8AC3E}">
        <p14:creationId xmlns:p14="http://schemas.microsoft.com/office/powerpoint/2010/main" val="355910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5543" y="5779984"/>
            <a:ext cx="8339559" cy="646331"/>
          </a:xfrm>
          <a:prstGeom prst="rect">
            <a:avLst/>
          </a:prstGeom>
        </p:spPr>
        <p:txBody>
          <a:bodyPr wrap="square">
            <a:spAutoFit/>
          </a:bodyPr>
          <a:lstStyle/>
          <a:p>
            <a:r>
              <a:rPr lang="en-US" dirty="0"/>
              <a:t>https://petapixel.com/2016/09/14/20-composition-techniques-will-improve-photos/</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1801" y="1315438"/>
            <a:ext cx="6956386" cy="4464546"/>
          </a:xfrm>
          <a:prstGeom prst="rect">
            <a:avLst/>
          </a:prstGeom>
        </p:spPr>
      </p:pic>
      <p:sp>
        <p:nvSpPr>
          <p:cNvPr id="4" name="TextBox 3"/>
          <p:cNvSpPr txBox="1"/>
          <p:nvPr/>
        </p:nvSpPr>
        <p:spPr>
          <a:xfrm>
            <a:off x="2951545" y="659757"/>
            <a:ext cx="3020379" cy="646331"/>
          </a:xfrm>
          <a:prstGeom prst="rect">
            <a:avLst/>
          </a:prstGeom>
          <a:noFill/>
        </p:spPr>
        <p:txBody>
          <a:bodyPr wrap="none" rtlCol="0">
            <a:spAutoFit/>
          </a:bodyPr>
          <a:lstStyle/>
          <a:p>
            <a:r>
              <a:rPr lang="en-US" sz="3600" b="1" i="1" u="sng" dirty="0">
                <a:effectLst/>
                <a:ea typeface="Calibri" charset="0"/>
              </a:rPr>
              <a:t>Composition</a:t>
            </a:r>
            <a:endParaRPr lang="en-US" sz="3600" b="1" i="1" u="sng" dirty="0"/>
          </a:p>
        </p:txBody>
      </p:sp>
    </p:spTree>
    <p:extLst>
      <p:ext uri="{BB962C8B-B14F-4D97-AF65-F5344CB8AC3E}">
        <p14:creationId xmlns:p14="http://schemas.microsoft.com/office/powerpoint/2010/main" val="277690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96942" y="289367"/>
            <a:ext cx="1984839" cy="646331"/>
          </a:xfrm>
          <a:prstGeom prst="rect">
            <a:avLst/>
          </a:prstGeom>
          <a:noFill/>
        </p:spPr>
        <p:txBody>
          <a:bodyPr wrap="none" rtlCol="0">
            <a:spAutoFit/>
          </a:bodyPr>
          <a:lstStyle/>
          <a:p>
            <a:r>
              <a:rPr lang="en-US" sz="3600" b="1" i="1" u="sng" dirty="0"/>
              <a:t>Judging</a:t>
            </a:r>
          </a:p>
        </p:txBody>
      </p:sp>
      <p:sp>
        <p:nvSpPr>
          <p:cNvPr id="3" name="Rectangle 2"/>
          <p:cNvSpPr/>
          <p:nvPr/>
        </p:nvSpPr>
        <p:spPr>
          <a:xfrm>
            <a:off x="538220" y="1257155"/>
            <a:ext cx="8362709" cy="646331"/>
          </a:xfrm>
          <a:prstGeom prst="rect">
            <a:avLst/>
          </a:prstGeom>
        </p:spPr>
        <p:txBody>
          <a:bodyPr wrap="square">
            <a:spAutoFit/>
          </a:bodyPr>
          <a:lstStyle/>
          <a:p>
            <a:pPr algn="ctr"/>
            <a:r>
              <a:rPr lang="en-US" dirty="0">
                <a:latin typeface="Helvetica" charset="0"/>
                <a:ea typeface="Calibri" charset="0"/>
                <a:cs typeface="Helvetica" charset="0"/>
              </a:rPr>
              <a:t>Who can be a Judge in the Simsbury Camera Club (SCC): Judges in the SCC are members of either from Salon or class A.</a:t>
            </a:r>
            <a:endParaRPr lang="en-US" dirty="0">
              <a:effectLst/>
              <a:latin typeface="Calibri" charset="0"/>
              <a:ea typeface="Calibri" charset="0"/>
              <a:cs typeface="Times New Roman" charset="0"/>
            </a:endParaRPr>
          </a:p>
        </p:txBody>
      </p:sp>
      <p:sp>
        <p:nvSpPr>
          <p:cNvPr id="5" name="Rectangle 4"/>
          <p:cNvSpPr/>
          <p:nvPr/>
        </p:nvSpPr>
        <p:spPr>
          <a:xfrm>
            <a:off x="538220" y="2104527"/>
            <a:ext cx="8099387" cy="4062651"/>
          </a:xfrm>
          <a:prstGeom prst="rect">
            <a:avLst/>
          </a:prstGeom>
        </p:spPr>
        <p:txBody>
          <a:bodyPr wrap="square">
            <a:spAutoFit/>
          </a:bodyPr>
          <a:lstStyle/>
          <a:p>
            <a:r>
              <a:rPr lang="en-US" dirty="0">
                <a:latin typeface="Helvetica" charset="0"/>
                <a:ea typeface="Calibri" charset="0"/>
                <a:cs typeface="Helvetica" charset="0"/>
              </a:rPr>
              <a:t>Judging process for the Simsbury Camera Club (SCC): </a:t>
            </a:r>
          </a:p>
          <a:p>
            <a:pPr marL="342900" indent="-342900">
              <a:buFont typeface="Arial" panose="020B0604020202020204" pitchFamily="34" charset="0"/>
              <a:buChar char="•"/>
            </a:pPr>
            <a:endParaRPr lang="en-US" dirty="0">
              <a:latin typeface="Helvetica" charset="0"/>
              <a:ea typeface="Calibri" charset="0"/>
              <a:cs typeface="Helvetica" charset="0"/>
            </a:endParaRPr>
          </a:p>
          <a:p>
            <a:pPr marL="800100" lvl="1" indent="-342900">
              <a:buFont typeface="Arial" panose="020B0604020202020204" pitchFamily="34" charset="0"/>
              <a:buChar char="•"/>
            </a:pPr>
            <a:r>
              <a:rPr lang="en-US" dirty="0">
                <a:latin typeface="Helvetica" charset="0"/>
                <a:ea typeface="Calibri" charset="0"/>
                <a:cs typeface="Helvetica" charset="0"/>
              </a:rPr>
              <a:t>For each category, the Judges will have a quick review of each image to be scored.  Judging will start when this review is done.</a:t>
            </a:r>
          </a:p>
          <a:p>
            <a:pPr marL="800100" lvl="1" indent="-342900">
              <a:buFont typeface="Arial" panose="020B0604020202020204" pitchFamily="34" charset="0"/>
              <a:buChar char="•"/>
            </a:pPr>
            <a:r>
              <a:rPr lang="en-US" dirty="0">
                <a:latin typeface="Helvetica" charset="0"/>
                <a:ea typeface="Calibri" charset="0"/>
                <a:cs typeface="Helvetica" charset="0"/>
              </a:rPr>
              <a:t>Four (4) judges are needed to score each image. </a:t>
            </a:r>
          </a:p>
          <a:p>
            <a:pPr marL="800100" lvl="1" indent="-342900">
              <a:buFont typeface="Arial" panose="020B0604020202020204" pitchFamily="34" charset="0"/>
              <a:buChar char="•"/>
            </a:pPr>
            <a:r>
              <a:rPr lang="en-US" dirty="0">
                <a:latin typeface="Helvetica" charset="0"/>
                <a:ea typeface="Calibri" charset="0"/>
                <a:cs typeface="Helvetica" charset="0"/>
              </a:rPr>
              <a:t>Each judge will score the image from five (5) to ten (10) based on the Elements of Photography.</a:t>
            </a:r>
          </a:p>
          <a:p>
            <a:pPr marL="800100" lvl="1" indent="-342900">
              <a:buFont typeface="Arial" panose="020B0604020202020204" pitchFamily="34" charset="0"/>
              <a:buChar char="•"/>
            </a:pPr>
            <a:r>
              <a:rPr lang="en-US" dirty="0">
                <a:latin typeface="Helvetica" charset="0"/>
                <a:ea typeface="Calibri" charset="0"/>
                <a:cs typeface="Helvetica" charset="0"/>
              </a:rPr>
              <a:t>The score for each image will be the total of the three (3) highest scores, with the lowest score being removed. </a:t>
            </a:r>
          </a:p>
          <a:p>
            <a:pPr marL="800100" lvl="1" indent="-342900">
              <a:buFont typeface="Arial" panose="020B0604020202020204" pitchFamily="34" charset="0"/>
              <a:buChar char="•"/>
            </a:pPr>
            <a:r>
              <a:rPr lang="en-US" dirty="0">
                <a:latin typeface="Helvetica" charset="0"/>
                <a:ea typeface="Calibri" charset="0"/>
                <a:cs typeface="Helvetica" charset="0"/>
              </a:rPr>
              <a:t>Thus, each individual image will receive a score between fifteen (15) and thirty (30).</a:t>
            </a:r>
          </a:p>
          <a:p>
            <a:pPr marL="800100" lvl="1" indent="-342900">
              <a:buFont typeface="Arial" panose="020B0604020202020204" pitchFamily="34" charset="0"/>
              <a:buChar char="•"/>
            </a:pPr>
            <a:endParaRPr lang="en-US" sz="2000" dirty="0">
              <a:latin typeface="Helvetica" charset="0"/>
              <a:ea typeface="Calibri" charset="0"/>
              <a:cs typeface="Helvetica" charset="0"/>
            </a:endParaRPr>
          </a:p>
          <a:p>
            <a:pPr marL="800100" lvl="1" indent="-342900">
              <a:buFont typeface="Arial" panose="020B0604020202020204" pitchFamily="34" charset="0"/>
              <a:buChar char="•"/>
            </a:pPr>
            <a:endParaRPr lang="en-US" sz="2000" dirty="0">
              <a:latin typeface="Helvetica" charset="0"/>
              <a:ea typeface="Calibri" charset="0"/>
              <a:cs typeface="Helvetica" charset="0"/>
            </a:endParaRPr>
          </a:p>
          <a:p>
            <a:pPr algn="ctr"/>
            <a:endParaRPr lang="en-US" sz="2000" dirty="0">
              <a:latin typeface="Helvetica" charset="0"/>
              <a:ea typeface="Calibri" charset="0"/>
              <a:cs typeface="Helvetica" charset="0"/>
            </a:endParaRPr>
          </a:p>
        </p:txBody>
      </p:sp>
    </p:spTree>
    <p:extLst>
      <p:ext uri="{BB962C8B-B14F-4D97-AF65-F5344CB8AC3E}">
        <p14:creationId xmlns:p14="http://schemas.microsoft.com/office/powerpoint/2010/main" val="1717323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8222" y="2007034"/>
            <a:ext cx="8409008" cy="400110"/>
          </a:xfrm>
          <a:prstGeom prst="rect">
            <a:avLst/>
          </a:prstGeom>
        </p:spPr>
        <p:txBody>
          <a:bodyPr wrap="square">
            <a:spAutoFit/>
          </a:bodyPr>
          <a:lstStyle/>
          <a:p>
            <a:pPr algn="ctr"/>
            <a:endParaRPr lang="en-US" sz="2000" dirty="0">
              <a:solidFill>
                <a:srgbClr val="FFFF00"/>
              </a:solidFill>
            </a:endParaRPr>
          </a:p>
        </p:txBody>
      </p:sp>
      <p:sp>
        <p:nvSpPr>
          <p:cNvPr id="2" name="Rectangle 1"/>
          <p:cNvSpPr/>
          <p:nvPr/>
        </p:nvSpPr>
        <p:spPr>
          <a:xfrm>
            <a:off x="684997" y="1760813"/>
            <a:ext cx="7848927" cy="1815882"/>
          </a:xfrm>
          <a:prstGeom prst="rect">
            <a:avLst/>
          </a:prstGeom>
        </p:spPr>
        <p:txBody>
          <a:bodyPr wrap="square">
            <a:spAutoFit/>
          </a:bodyPr>
          <a:lstStyle/>
          <a:p>
            <a:pPr algn="ctr"/>
            <a:r>
              <a:rPr lang="en-US" sz="2800" dirty="0">
                <a:solidFill>
                  <a:srgbClr val="FFFF00"/>
                </a:solidFill>
              </a:rPr>
              <a:t>There are no bad pictures; </a:t>
            </a:r>
          </a:p>
          <a:p>
            <a:pPr algn="ctr"/>
            <a:r>
              <a:rPr lang="en-US" sz="2800" dirty="0">
                <a:solidFill>
                  <a:srgbClr val="FFFF00"/>
                </a:solidFill>
              </a:rPr>
              <a:t>that's just how your face looks sometimes</a:t>
            </a:r>
          </a:p>
          <a:p>
            <a:pPr algn="ctr"/>
            <a:endParaRPr lang="en-US" sz="2800" dirty="0">
              <a:solidFill>
                <a:srgbClr val="FFFF00"/>
              </a:solidFill>
            </a:endParaRPr>
          </a:p>
          <a:p>
            <a:pPr algn="ctr"/>
            <a:r>
              <a:rPr lang="en-US" sz="2800" dirty="0"/>
              <a:t>Abraham Lincoln</a:t>
            </a:r>
          </a:p>
        </p:txBody>
      </p:sp>
    </p:spTree>
    <p:extLst>
      <p:ext uri="{BB962C8B-B14F-4D97-AF65-F5344CB8AC3E}">
        <p14:creationId xmlns:p14="http://schemas.microsoft.com/office/powerpoint/2010/main" val="1013697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4022" y="996994"/>
            <a:ext cx="7535120" cy="6186309"/>
          </a:xfrm>
          <a:prstGeom prst="rect">
            <a:avLst/>
          </a:prstGeom>
        </p:spPr>
        <p:txBody>
          <a:bodyPr wrap="square">
            <a:spAutoFit/>
          </a:bodyPr>
          <a:lstStyle/>
          <a:p>
            <a:r>
              <a:rPr lang="en-US" dirty="0">
                <a:latin typeface="Helvetica" charset="0"/>
                <a:ea typeface="Calibri" charset="0"/>
                <a:cs typeface="Helvetica" charset="0"/>
              </a:rPr>
              <a:t>NOTE’S ON SCORING:</a:t>
            </a:r>
          </a:p>
          <a:p>
            <a:endParaRPr lang="en-US" dirty="0">
              <a:latin typeface="Helvetica" charset="0"/>
              <a:ea typeface="Calibri" charset="0"/>
              <a:cs typeface="Helvetica" charset="0"/>
            </a:endParaRPr>
          </a:p>
          <a:p>
            <a:pPr marL="285750" indent="-285750">
              <a:buFont typeface="Arial" panose="020B0604020202020204" pitchFamily="34" charset="0"/>
              <a:buChar char="•"/>
            </a:pPr>
            <a:r>
              <a:rPr lang="en-US" dirty="0">
                <a:latin typeface="Helvetica" charset="0"/>
                <a:ea typeface="Calibri" charset="0"/>
                <a:cs typeface="Helvetica" charset="0"/>
              </a:rPr>
              <a:t>In the event that the maker of image being judged is one of the judges, or if the judge is a family member of a judge, that judge will abstain from voting and an average score of the three remaining scores will be used for that judge’s vote in coming up with the total score for the image.</a:t>
            </a:r>
          </a:p>
          <a:p>
            <a:pPr marL="285750" indent="-285750">
              <a:buFont typeface="Arial" panose="020B0604020202020204" pitchFamily="34" charset="0"/>
              <a:buChar char="•"/>
            </a:pPr>
            <a:endParaRPr lang="en-US" dirty="0">
              <a:latin typeface="Helvetica" charset="0"/>
              <a:ea typeface="Calibri" charset="0"/>
              <a:cs typeface="Helvetica" charset="0"/>
            </a:endParaRPr>
          </a:p>
          <a:p>
            <a:pPr marL="285750" indent="-285750">
              <a:buFont typeface="Arial" panose="020B0604020202020204" pitchFamily="34" charset="0"/>
              <a:buChar char="•"/>
            </a:pPr>
            <a:r>
              <a:rPr lang="en-US" dirty="0">
                <a:latin typeface="Helvetica" charset="0"/>
                <a:ea typeface="Calibri" charset="0"/>
                <a:cs typeface="Helvetica" charset="0"/>
              </a:rPr>
              <a:t>In the event that one the judges, assisted the make of an image, that judge will abstain from voting and an average score of the three remaining scores will be used for that judge’s vote in coming up with the total score for the image.</a:t>
            </a:r>
          </a:p>
          <a:p>
            <a:pPr marL="285750" indent="-285750">
              <a:buFont typeface="Arial" panose="020B0604020202020204" pitchFamily="34" charset="0"/>
              <a:buChar char="•"/>
            </a:pPr>
            <a:endParaRPr lang="en-US" dirty="0">
              <a:latin typeface="Helvetica" charset="0"/>
              <a:ea typeface="Calibri" charset="0"/>
              <a:cs typeface="Helvetica" charset="0"/>
            </a:endParaRPr>
          </a:p>
          <a:p>
            <a:pPr marL="285750" indent="-285750">
              <a:buFont typeface="Arial" panose="020B0604020202020204" pitchFamily="34" charset="0"/>
              <a:buChar char="•"/>
            </a:pPr>
            <a:r>
              <a:rPr lang="en-US" dirty="0">
                <a:latin typeface="Helvetica" charset="0"/>
                <a:ea typeface="Calibri" charset="0"/>
                <a:cs typeface="Helvetica" charset="0"/>
              </a:rPr>
              <a:t>In the rare event that after scoring an image and hearing all of the comments, a judge may re-score an image if they feel the need to.</a:t>
            </a:r>
          </a:p>
          <a:p>
            <a:pPr marL="285750" indent="-285750">
              <a:buFont typeface="Arial" panose="020B0604020202020204" pitchFamily="34" charset="0"/>
              <a:buChar char="•"/>
            </a:pPr>
            <a:endParaRPr lang="en-US" dirty="0">
              <a:latin typeface="Helvetica" charset="0"/>
              <a:ea typeface="Calibri" charset="0"/>
              <a:cs typeface="Helvetica" charset="0"/>
            </a:endParaRPr>
          </a:p>
          <a:p>
            <a:pPr marL="285750" indent="-285750">
              <a:buFont typeface="Arial" panose="020B0604020202020204" pitchFamily="34" charset="0"/>
              <a:buChar char="•"/>
            </a:pPr>
            <a:r>
              <a:rPr lang="en-US" dirty="0">
                <a:latin typeface="Helvetica" charset="0"/>
                <a:ea typeface="Calibri" charset="0"/>
                <a:cs typeface="Helvetica" charset="0"/>
              </a:rPr>
              <a:t>In the event of a three point or more disparity in the scoring of an image, after the judges have scored and commented on the image, the judges will be asked to rescore the image based on the comments.</a:t>
            </a:r>
          </a:p>
          <a:p>
            <a:endParaRPr lang="en-US" dirty="0">
              <a:latin typeface="Calibri" charset="0"/>
              <a:ea typeface="Calibri" charset="0"/>
              <a:cs typeface="Times New Roman" charset="0"/>
            </a:endParaRPr>
          </a:p>
          <a:p>
            <a:r>
              <a:rPr lang="en-US" dirty="0">
                <a:latin typeface="Helvetica" charset="0"/>
                <a:ea typeface="Calibri" charset="0"/>
                <a:cs typeface="Helvetica" charset="0"/>
              </a:rPr>
              <a:t> </a:t>
            </a:r>
            <a:endParaRPr lang="en-US" dirty="0">
              <a:latin typeface="Calibri" charset="0"/>
              <a:ea typeface="Calibri" charset="0"/>
              <a:cs typeface="Times New Roman" charset="0"/>
            </a:endParaRPr>
          </a:p>
        </p:txBody>
      </p:sp>
      <p:sp>
        <p:nvSpPr>
          <p:cNvPr id="3" name="Rectangle 2"/>
          <p:cNvSpPr/>
          <p:nvPr/>
        </p:nvSpPr>
        <p:spPr>
          <a:xfrm>
            <a:off x="3509163" y="350663"/>
            <a:ext cx="1984839" cy="646331"/>
          </a:xfrm>
          <a:prstGeom prst="rect">
            <a:avLst/>
          </a:prstGeom>
        </p:spPr>
        <p:txBody>
          <a:bodyPr wrap="none">
            <a:spAutoFit/>
          </a:bodyPr>
          <a:lstStyle/>
          <a:p>
            <a:r>
              <a:rPr lang="en-US" sz="3600" b="1" i="1" u="sng" dirty="0"/>
              <a:t>Judging</a:t>
            </a:r>
          </a:p>
        </p:txBody>
      </p:sp>
    </p:spTree>
    <p:extLst>
      <p:ext uri="{BB962C8B-B14F-4D97-AF65-F5344CB8AC3E}">
        <p14:creationId xmlns:p14="http://schemas.microsoft.com/office/powerpoint/2010/main" val="876974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4158" y="996994"/>
            <a:ext cx="5649686" cy="369332"/>
          </a:xfrm>
          <a:prstGeom prst="rect">
            <a:avLst/>
          </a:prstGeom>
        </p:spPr>
        <p:txBody>
          <a:bodyPr wrap="square">
            <a:spAutoFit/>
          </a:bodyPr>
          <a:lstStyle/>
          <a:p>
            <a:r>
              <a:rPr lang="en-US" dirty="0">
                <a:solidFill>
                  <a:srgbClr val="FFFF00"/>
                </a:solidFill>
                <a:latin typeface="Helvetica" charset="0"/>
                <a:ea typeface="Calibri" charset="0"/>
                <a:cs typeface="Helvetica" charset="0"/>
              </a:rPr>
              <a:t>Image scoring for the Simsbury Camera Club (SCC): </a:t>
            </a:r>
          </a:p>
        </p:txBody>
      </p:sp>
      <p:sp>
        <p:nvSpPr>
          <p:cNvPr id="3" name="Rectangle 2"/>
          <p:cNvSpPr/>
          <p:nvPr/>
        </p:nvSpPr>
        <p:spPr>
          <a:xfrm>
            <a:off x="3509163" y="350663"/>
            <a:ext cx="1984839" cy="646331"/>
          </a:xfrm>
          <a:prstGeom prst="rect">
            <a:avLst/>
          </a:prstGeom>
        </p:spPr>
        <p:txBody>
          <a:bodyPr wrap="none">
            <a:spAutoFit/>
          </a:bodyPr>
          <a:lstStyle/>
          <a:p>
            <a:r>
              <a:rPr lang="en-US" sz="3600" b="1" i="1" u="sng" dirty="0"/>
              <a:t>Judging</a:t>
            </a:r>
          </a:p>
        </p:txBody>
      </p:sp>
      <p:graphicFrame>
        <p:nvGraphicFramePr>
          <p:cNvPr id="5" name="Table 4"/>
          <p:cNvGraphicFramePr>
            <a:graphicFrameLocks noGrp="1"/>
          </p:cNvGraphicFramePr>
          <p:nvPr>
            <p:extLst>
              <p:ext uri="{D42A27DB-BD31-4B8C-83A1-F6EECF244321}">
                <p14:modId xmlns:p14="http://schemas.microsoft.com/office/powerpoint/2010/main" val="3240607310"/>
              </p:ext>
            </p:extLst>
          </p:nvPr>
        </p:nvGraphicFramePr>
        <p:xfrm>
          <a:off x="367468" y="1385758"/>
          <a:ext cx="8503065" cy="5159096"/>
        </p:xfrm>
        <a:graphic>
          <a:graphicData uri="http://schemas.openxmlformats.org/drawingml/2006/table">
            <a:tbl>
              <a:tblPr firstRow="1" bandRow="1">
                <a:tableStyleId>{5C22544A-7EE6-4342-B048-85BDC9FD1C3A}</a:tableStyleId>
              </a:tblPr>
              <a:tblGrid>
                <a:gridCol w="2834355">
                  <a:extLst>
                    <a:ext uri="{9D8B030D-6E8A-4147-A177-3AD203B41FA5}">
                      <a16:colId xmlns:a16="http://schemas.microsoft.com/office/drawing/2014/main" val="20000"/>
                    </a:ext>
                  </a:extLst>
                </a:gridCol>
                <a:gridCol w="2834355">
                  <a:extLst>
                    <a:ext uri="{9D8B030D-6E8A-4147-A177-3AD203B41FA5}">
                      <a16:colId xmlns:a16="http://schemas.microsoft.com/office/drawing/2014/main" val="20001"/>
                    </a:ext>
                  </a:extLst>
                </a:gridCol>
                <a:gridCol w="2834355">
                  <a:extLst>
                    <a:ext uri="{9D8B030D-6E8A-4147-A177-3AD203B41FA5}">
                      <a16:colId xmlns:a16="http://schemas.microsoft.com/office/drawing/2014/main" val="20002"/>
                    </a:ext>
                  </a:extLst>
                </a:gridCol>
              </a:tblGrid>
              <a:tr h="2324456">
                <a:tc>
                  <a:txBody>
                    <a:bodyPr/>
                    <a:lstStyle/>
                    <a:p>
                      <a:r>
                        <a:rPr lang="en-US" b="0" dirty="0">
                          <a:latin typeface="Times" charset="0"/>
                        </a:rPr>
                        <a:t>Very Below average: “5”</a:t>
                      </a:r>
                    </a:p>
                    <a:p>
                      <a:r>
                        <a:rPr lang="en-US" b="0" dirty="0">
                          <a:latin typeface="Times" charset="0"/>
                        </a:rPr>
                        <a:t>Out of focus (unless intentionally)</a:t>
                      </a:r>
                    </a:p>
                    <a:p>
                      <a:r>
                        <a:rPr lang="en-US" b="0" dirty="0">
                          <a:latin typeface="Times" charset="0"/>
                        </a:rPr>
                        <a:t>Over- or under-exposed</a:t>
                      </a:r>
                    </a:p>
                    <a:p>
                      <a:r>
                        <a:rPr lang="en-US" b="0" dirty="0">
                          <a:latin typeface="Times" charset="0"/>
                        </a:rPr>
                        <a:t>Not relevant to the theme Snapshot type of picture</a:t>
                      </a:r>
                    </a:p>
                    <a:p>
                      <a:r>
                        <a:rPr lang="en-US" b="0" dirty="0">
                          <a:latin typeface="Times" charset="0"/>
                        </a:rPr>
                        <a:t>Little impact or imagination</a:t>
                      </a:r>
                    </a:p>
                  </a:txBody>
                  <a:tcPr>
                    <a:noFill/>
                  </a:tcPr>
                </a:tc>
                <a:tc>
                  <a:txBody>
                    <a:bodyPr/>
                    <a:lstStyle/>
                    <a:p>
                      <a:r>
                        <a:rPr lang="en-US" b="0" dirty="0">
                          <a:latin typeface="Times" charset="0"/>
                        </a:rPr>
                        <a:t>Below Average: “6”</a:t>
                      </a:r>
                    </a:p>
                    <a:p>
                      <a:r>
                        <a:rPr lang="en-US" b="0" dirty="0">
                          <a:latin typeface="Times" charset="0"/>
                        </a:rPr>
                        <a:t>Technically correct (focus, exposure, etc.)</a:t>
                      </a:r>
                    </a:p>
                    <a:p>
                      <a:r>
                        <a:rPr lang="en-US" b="0" dirty="0">
                          <a:latin typeface="Times" charset="0"/>
                        </a:rPr>
                        <a:t>Good color for the subject and background</a:t>
                      </a:r>
                    </a:p>
                    <a:p>
                      <a:r>
                        <a:rPr lang="en-US" b="0" dirty="0">
                          <a:latin typeface="Times" charset="0"/>
                        </a:rPr>
                        <a:t>Little impact or imagination</a:t>
                      </a:r>
                    </a:p>
                    <a:p>
                      <a:r>
                        <a:rPr lang="en-US" b="0" dirty="0">
                          <a:latin typeface="Times" charset="0"/>
                        </a:rPr>
                        <a:t>May be Relevant to the theme</a:t>
                      </a:r>
                      <a:endParaRPr lang="en-US" b="0" dirty="0"/>
                    </a:p>
                  </a:txBody>
                  <a:tcPr>
                    <a:noFill/>
                  </a:tcPr>
                </a:tc>
                <a:tc>
                  <a:txBody>
                    <a:bodyPr/>
                    <a:lstStyle/>
                    <a:p>
                      <a:r>
                        <a:rPr lang="en-US" b="0" dirty="0">
                          <a:latin typeface="Times" charset="0"/>
                        </a:rPr>
                        <a:t>Average: “7”</a:t>
                      </a:r>
                    </a:p>
                    <a:p>
                      <a:r>
                        <a:rPr lang="en-US" b="0" dirty="0">
                          <a:latin typeface="Times" charset="0"/>
                        </a:rPr>
                        <a:t>Technically correct</a:t>
                      </a:r>
                    </a:p>
                    <a:p>
                      <a:r>
                        <a:rPr lang="en-US" b="0" dirty="0">
                          <a:latin typeface="Times" charset="0"/>
                        </a:rPr>
                        <a:t>Good presentation</a:t>
                      </a:r>
                    </a:p>
                    <a:p>
                      <a:r>
                        <a:rPr lang="en-US" b="0" dirty="0">
                          <a:latin typeface="Times" charset="0"/>
                        </a:rPr>
                        <a:t>Good composition</a:t>
                      </a:r>
                    </a:p>
                    <a:p>
                      <a:r>
                        <a:rPr lang="en-US" b="0" dirty="0">
                          <a:latin typeface="Times" charset="0"/>
                        </a:rPr>
                        <a:t>Good pictorial treatment</a:t>
                      </a:r>
                    </a:p>
                    <a:p>
                      <a:r>
                        <a:rPr lang="en-US" b="0" dirty="0">
                          <a:latin typeface="Times" charset="0"/>
                        </a:rPr>
                        <a:t>Tells a story</a:t>
                      </a:r>
                    </a:p>
                    <a:p>
                      <a:r>
                        <a:rPr lang="en-US" b="0" dirty="0">
                          <a:latin typeface="Times" charset="0"/>
                        </a:rPr>
                        <a:t>Relevant to the theme</a:t>
                      </a:r>
                      <a:endParaRPr lang="en-US" b="0" dirty="0"/>
                    </a:p>
                    <a:p>
                      <a:endParaRPr lang="en-US" dirty="0"/>
                    </a:p>
                  </a:txBody>
                  <a:tcPr>
                    <a:noFill/>
                  </a:tcPr>
                </a:tc>
                <a:extLst>
                  <a:ext uri="{0D108BD9-81ED-4DB2-BD59-A6C34878D82A}">
                    <a16:rowId xmlns:a16="http://schemas.microsoft.com/office/drawing/2014/main" val="10000"/>
                  </a:ext>
                </a:extLst>
              </a:tr>
              <a:tr h="2710018">
                <a:tc>
                  <a:txBody>
                    <a:bodyPr/>
                    <a:lstStyle/>
                    <a:p>
                      <a:r>
                        <a:rPr lang="en-US" dirty="0">
                          <a:solidFill>
                            <a:schemeClr val="tx1"/>
                          </a:solidFill>
                          <a:latin typeface="Times" charset="0"/>
                        </a:rPr>
                        <a:t>Above average: “8”</a:t>
                      </a:r>
                    </a:p>
                    <a:p>
                      <a:r>
                        <a:rPr lang="en-US" dirty="0">
                          <a:solidFill>
                            <a:schemeClr val="tx1"/>
                          </a:solidFill>
                          <a:latin typeface="Times" charset="0"/>
                        </a:rPr>
                        <a:t>Technically correct</a:t>
                      </a:r>
                    </a:p>
                    <a:p>
                      <a:r>
                        <a:rPr lang="en-US" dirty="0">
                          <a:solidFill>
                            <a:schemeClr val="tx1"/>
                          </a:solidFill>
                          <a:latin typeface="Times" charset="0"/>
                        </a:rPr>
                        <a:t>Good presentation</a:t>
                      </a:r>
                    </a:p>
                    <a:p>
                      <a:r>
                        <a:rPr lang="en-US" dirty="0">
                          <a:solidFill>
                            <a:schemeClr val="tx1"/>
                          </a:solidFill>
                          <a:latin typeface="Times" charset="0"/>
                        </a:rPr>
                        <a:t>Good composition</a:t>
                      </a:r>
                    </a:p>
                    <a:p>
                      <a:r>
                        <a:rPr lang="en-US" dirty="0">
                          <a:solidFill>
                            <a:schemeClr val="tx1"/>
                          </a:solidFill>
                          <a:latin typeface="Times" charset="0"/>
                        </a:rPr>
                        <a:t>Good pictorial treatment</a:t>
                      </a:r>
                    </a:p>
                    <a:p>
                      <a:r>
                        <a:rPr lang="en-US" dirty="0">
                          <a:solidFill>
                            <a:schemeClr val="tx1"/>
                          </a:solidFill>
                          <a:latin typeface="Times" charset="0"/>
                        </a:rPr>
                        <a:t>Tells a story or creates a mood</a:t>
                      </a:r>
                    </a:p>
                    <a:p>
                      <a:r>
                        <a:rPr lang="en-US" dirty="0">
                          <a:solidFill>
                            <a:schemeClr val="tx1"/>
                          </a:solidFill>
                          <a:latin typeface="Times" charset="0"/>
                        </a:rPr>
                        <a:t>High impact to the viewer</a:t>
                      </a:r>
                    </a:p>
                    <a:p>
                      <a:r>
                        <a:rPr lang="en-US" dirty="0">
                          <a:solidFill>
                            <a:schemeClr val="tx1"/>
                          </a:solidFill>
                          <a:latin typeface="Times" charset="0"/>
                        </a:rPr>
                        <a:t>Relevant to the theme</a:t>
                      </a:r>
                      <a:endParaRPr lang="en-US" dirty="0">
                        <a:solidFill>
                          <a:schemeClr val="tx1"/>
                        </a:solidFill>
                      </a:endParaRPr>
                    </a:p>
                  </a:txBody>
                  <a:tcPr>
                    <a:noFill/>
                  </a:tcPr>
                </a:tc>
                <a:tc>
                  <a:txBody>
                    <a:bodyPr/>
                    <a:lstStyle/>
                    <a:p>
                      <a:r>
                        <a:rPr lang="en-US" dirty="0">
                          <a:solidFill>
                            <a:schemeClr val="tx1"/>
                          </a:solidFill>
                          <a:latin typeface="Times" charset="0"/>
                        </a:rPr>
                        <a:t>Very Above</a:t>
                      </a:r>
                      <a:r>
                        <a:rPr lang="en-US" baseline="0" dirty="0">
                          <a:solidFill>
                            <a:schemeClr val="tx1"/>
                          </a:solidFill>
                          <a:latin typeface="Times" charset="0"/>
                        </a:rPr>
                        <a:t> Average</a:t>
                      </a:r>
                      <a:r>
                        <a:rPr lang="en-US" dirty="0">
                          <a:solidFill>
                            <a:schemeClr val="tx1"/>
                          </a:solidFill>
                          <a:latin typeface="Times" charset="0"/>
                        </a:rPr>
                        <a:t>: “9”</a:t>
                      </a:r>
                    </a:p>
                    <a:p>
                      <a:r>
                        <a:rPr lang="en-US" dirty="0">
                          <a:solidFill>
                            <a:schemeClr val="tx1"/>
                          </a:solidFill>
                          <a:latin typeface="Times" charset="0"/>
                        </a:rPr>
                        <a:t>Technically correct in all respects</a:t>
                      </a:r>
                    </a:p>
                    <a:p>
                      <a:r>
                        <a:rPr lang="en-US" dirty="0">
                          <a:solidFill>
                            <a:schemeClr val="tx1"/>
                          </a:solidFill>
                          <a:latin typeface="Times" charset="0"/>
                        </a:rPr>
                        <a:t>Outstanding composition</a:t>
                      </a:r>
                    </a:p>
                    <a:p>
                      <a:r>
                        <a:rPr lang="en-US" dirty="0">
                          <a:solidFill>
                            <a:schemeClr val="tx1"/>
                          </a:solidFill>
                          <a:latin typeface="Times" charset="0"/>
                        </a:rPr>
                        <a:t>Tells a complete story or creates a mood </a:t>
                      </a:r>
                    </a:p>
                    <a:p>
                      <a:r>
                        <a:rPr lang="en-US" dirty="0">
                          <a:solidFill>
                            <a:schemeClr val="tx1"/>
                          </a:solidFill>
                          <a:latin typeface="Times" charset="0"/>
                        </a:rPr>
                        <a:t>High impact to the viewer on first sight</a:t>
                      </a:r>
                    </a:p>
                    <a:p>
                      <a:pPr marL="0" marR="0" indent="0" algn="l" defTabSz="457207"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imes" charset="0"/>
                        </a:rPr>
                        <a:t>Exemplifies the theme</a:t>
                      </a:r>
                      <a:endParaRPr lang="en-US" dirty="0">
                        <a:effectLst/>
                        <a:latin typeface="Times" charset="0"/>
                      </a:endParaRPr>
                    </a:p>
                    <a:p>
                      <a:endParaRPr lang="en-US" dirty="0"/>
                    </a:p>
                  </a:txBody>
                  <a:tcPr>
                    <a:noFill/>
                  </a:tcPr>
                </a:tc>
                <a:tc>
                  <a:txBody>
                    <a:bodyPr/>
                    <a:lstStyle/>
                    <a:p>
                      <a:r>
                        <a:rPr lang="en-US" dirty="0">
                          <a:solidFill>
                            <a:schemeClr val="tx1"/>
                          </a:solidFill>
                          <a:latin typeface="Times" charset="0"/>
                        </a:rPr>
                        <a:t>Outstanding: “10”</a:t>
                      </a:r>
                    </a:p>
                    <a:p>
                      <a:r>
                        <a:rPr lang="en-US" dirty="0">
                          <a:solidFill>
                            <a:schemeClr val="tx1"/>
                          </a:solidFill>
                          <a:latin typeface="Times" charset="0"/>
                        </a:rPr>
                        <a:t>“Knocks your socks off”</a:t>
                      </a:r>
                    </a:p>
                    <a:p>
                      <a:r>
                        <a:rPr lang="en-US" dirty="0">
                          <a:solidFill>
                            <a:schemeClr val="tx1"/>
                          </a:solidFill>
                          <a:latin typeface="Times" charset="0"/>
                        </a:rPr>
                        <a:t>No Flaws or Room For Improvements</a:t>
                      </a:r>
                      <a:endParaRPr lang="en-US" dirty="0">
                        <a:solidFill>
                          <a:schemeClr val="tx1"/>
                        </a:solidFill>
                        <a:effectLst/>
                        <a:latin typeface="Times" charset="0"/>
                      </a:endParaRPr>
                    </a:p>
                    <a:p>
                      <a:endParaRPr lang="en-US" dirty="0"/>
                    </a:p>
                  </a:txBody>
                  <a:tcP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75277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815" y="1196806"/>
            <a:ext cx="8380071" cy="3785652"/>
          </a:xfrm>
          <a:prstGeom prst="rect">
            <a:avLst/>
          </a:prstGeom>
        </p:spPr>
        <p:txBody>
          <a:bodyPr wrap="square">
            <a:spAutoFit/>
          </a:bodyPr>
          <a:lstStyle/>
          <a:p>
            <a:pPr algn="ctr"/>
            <a:r>
              <a:rPr lang="en-US" sz="2400" b="1" u="sng" dirty="0"/>
              <a:t>Judging is not designed to find something wrong.</a:t>
            </a:r>
            <a:r>
              <a:rPr lang="en-US" sz="2400" dirty="0"/>
              <a:t> </a:t>
            </a:r>
          </a:p>
          <a:p>
            <a:pPr algn="ctr"/>
            <a:endParaRPr lang="en-US" sz="2400" dirty="0"/>
          </a:p>
          <a:p>
            <a:pPr algn="ctr"/>
            <a:r>
              <a:rPr lang="en-US" sz="2400" b="1" dirty="0"/>
              <a:t>It is designed to see something right, and then see things that may be improved upon. </a:t>
            </a:r>
          </a:p>
          <a:p>
            <a:pPr algn="ctr"/>
            <a:endParaRPr lang="en-US" sz="2400" b="1" dirty="0"/>
          </a:p>
          <a:p>
            <a:pPr algn="ctr"/>
            <a:r>
              <a:rPr lang="en-US" sz="2400" b="1" dirty="0"/>
              <a:t>Judging is not designed to correct what is wrong, but to suggest what may be done to improve in the future. </a:t>
            </a:r>
          </a:p>
          <a:p>
            <a:pPr algn="ctr"/>
            <a:endParaRPr lang="en-US" sz="2400" b="1" dirty="0"/>
          </a:p>
          <a:p>
            <a:pPr algn="ctr"/>
            <a:r>
              <a:rPr lang="en-US" sz="2400" b="1" dirty="0"/>
              <a:t>The maker must always be left with the impression that the improvement suggested is their choice.</a:t>
            </a:r>
          </a:p>
        </p:txBody>
      </p:sp>
      <p:sp>
        <p:nvSpPr>
          <p:cNvPr id="3" name="TextBox 2"/>
          <p:cNvSpPr txBox="1"/>
          <p:nvPr/>
        </p:nvSpPr>
        <p:spPr>
          <a:xfrm>
            <a:off x="3596942" y="289367"/>
            <a:ext cx="1984839" cy="646331"/>
          </a:xfrm>
          <a:prstGeom prst="rect">
            <a:avLst/>
          </a:prstGeom>
          <a:noFill/>
        </p:spPr>
        <p:txBody>
          <a:bodyPr wrap="none" rtlCol="0">
            <a:spAutoFit/>
          </a:bodyPr>
          <a:lstStyle/>
          <a:p>
            <a:r>
              <a:rPr lang="en-US" sz="3600" b="1" i="1" u="sng" dirty="0"/>
              <a:t>Judging</a:t>
            </a:r>
          </a:p>
        </p:txBody>
      </p:sp>
    </p:spTree>
    <p:extLst>
      <p:ext uri="{BB962C8B-B14F-4D97-AF65-F5344CB8AC3E}">
        <p14:creationId xmlns:p14="http://schemas.microsoft.com/office/powerpoint/2010/main" val="6550919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8692" y="1673927"/>
            <a:ext cx="7801337" cy="3785652"/>
          </a:xfrm>
          <a:prstGeom prst="rect">
            <a:avLst/>
          </a:prstGeom>
        </p:spPr>
        <p:txBody>
          <a:bodyPr wrap="square">
            <a:spAutoFit/>
          </a:bodyPr>
          <a:lstStyle/>
          <a:p>
            <a:pPr algn="ctr"/>
            <a:r>
              <a:rPr lang="en-US" sz="2400" b="1" i="1" u="sng" dirty="0">
                <a:latin typeface="Times" charset="0"/>
              </a:rPr>
              <a:t>Personal Bias </a:t>
            </a:r>
            <a:r>
              <a:rPr lang="en-US" sz="2400" dirty="0">
                <a:latin typeface="Times" charset="0"/>
              </a:rPr>
              <a:t>– Don’t inject your personal bias into the judging and critique of the photograph. We all know that babies and bunnies are cute, but a landscape is just as</a:t>
            </a:r>
          </a:p>
          <a:p>
            <a:pPr algn="ctr"/>
            <a:r>
              <a:rPr lang="en-US" sz="2400" dirty="0">
                <a:latin typeface="Times" charset="0"/>
              </a:rPr>
              <a:t>beautiful and should be given the same respect. This is probably the hardest thing to leave behind when you judge, just remember you must be fair and be able to justify your score of an image.</a:t>
            </a:r>
          </a:p>
          <a:p>
            <a:pPr algn="ctr"/>
            <a:endParaRPr lang="en-US" sz="2400" dirty="0">
              <a:effectLst/>
              <a:latin typeface="Times" charset="0"/>
            </a:endParaRPr>
          </a:p>
          <a:p>
            <a:pPr algn="ctr"/>
            <a:r>
              <a:rPr lang="en-US" sz="2400" dirty="0">
                <a:latin typeface="Times" charset="0"/>
              </a:rPr>
              <a:t>The fact that you do not like the subject matter of an image does not give you the right to score the image low.</a:t>
            </a:r>
            <a:endParaRPr lang="en-US" sz="2400" dirty="0">
              <a:effectLst/>
              <a:latin typeface="Times" charset="0"/>
            </a:endParaRPr>
          </a:p>
        </p:txBody>
      </p:sp>
      <p:sp>
        <p:nvSpPr>
          <p:cNvPr id="3" name="TextBox 2"/>
          <p:cNvSpPr txBox="1"/>
          <p:nvPr/>
        </p:nvSpPr>
        <p:spPr>
          <a:xfrm>
            <a:off x="3596942" y="289367"/>
            <a:ext cx="1984839" cy="646331"/>
          </a:xfrm>
          <a:prstGeom prst="rect">
            <a:avLst/>
          </a:prstGeom>
          <a:noFill/>
        </p:spPr>
        <p:txBody>
          <a:bodyPr wrap="none" rtlCol="0">
            <a:spAutoFit/>
          </a:bodyPr>
          <a:lstStyle/>
          <a:p>
            <a:r>
              <a:rPr lang="en-US" sz="3600" b="1" i="1" u="sng" dirty="0"/>
              <a:t>Judging</a:t>
            </a:r>
          </a:p>
        </p:txBody>
      </p:sp>
    </p:spTree>
    <p:extLst>
      <p:ext uri="{BB962C8B-B14F-4D97-AF65-F5344CB8AC3E}">
        <p14:creationId xmlns:p14="http://schemas.microsoft.com/office/powerpoint/2010/main" val="1136690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96942" y="289367"/>
            <a:ext cx="1984839" cy="646331"/>
          </a:xfrm>
          <a:prstGeom prst="rect">
            <a:avLst/>
          </a:prstGeom>
          <a:noFill/>
        </p:spPr>
        <p:txBody>
          <a:bodyPr wrap="none" rtlCol="0">
            <a:spAutoFit/>
          </a:bodyPr>
          <a:lstStyle/>
          <a:p>
            <a:r>
              <a:rPr lang="en-US" sz="3600" b="1" i="1" u="sng" dirty="0"/>
              <a:t>Judging</a:t>
            </a:r>
          </a:p>
        </p:txBody>
      </p:sp>
      <p:sp>
        <p:nvSpPr>
          <p:cNvPr id="4" name="Rectangle 3"/>
          <p:cNvSpPr/>
          <p:nvPr/>
        </p:nvSpPr>
        <p:spPr>
          <a:xfrm>
            <a:off x="813431" y="1997816"/>
            <a:ext cx="2305549" cy="1754326"/>
          </a:xfrm>
          <a:prstGeom prst="rect">
            <a:avLst/>
          </a:prstGeom>
        </p:spPr>
        <p:txBody>
          <a:bodyPr wrap="square">
            <a:spAutoFit/>
          </a:bodyPr>
          <a:lstStyle/>
          <a:p>
            <a:r>
              <a:rPr lang="en-US" b="1" dirty="0">
                <a:latin typeface="Arial" charset="0"/>
                <a:ea typeface="Calibri" charset="0"/>
              </a:rPr>
              <a:t>Start with:</a:t>
            </a:r>
          </a:p>
          <a:p>
            <a:pPr marL="285750" indent="-285750">
              <a:buFont typeface="Arial" charset="0"/>
              <a:buChar char="•"/>
            </a:pPr>
            <a:r>
              <a:rPr lang="en-US" dirty="0">
                <a:latin typeface="Arial" charset="0"/>
                <a:ea typeface="Calibri" charset="0"/>
              </a:rPr>
              <a:t>To me</a:t>
            </a:r>
          </a:p>
          <a:p>
            <a:pPr marL="285750" indent="-285750">
              <a:buFont typeface="Arial" charset="0"/>
              <a:buChar char="•"/>
            </a:pPr>
            <a:r>
              <a:rPr lang="en-US" dirty="0">
                <a:latin typeface="Arial" charset="0"/>
                <a:ea typeface="Calibri" charset="0"/>
              </a:rPr>
              <a:t>In my opinion</a:t>
            </a:r>
          </a:p>
          <a:p>
            <a:pPr marL="285750" indent="-285750">
              <a:buFont typeface="Arial" charset="0"/>
              <a:buChar char="•"/>
            </a:pPr>
            <a:r>
              <a:rPr lang="en-US" dirty="0"/>
              <a:t>I feel</a:t>
            </a:r>
          </a:p>
          <a:p>
            <a:pPr marL="285750" indent="-285750">
              <a:buFont typeface="Arial" charset="0"/>
              <a:buChar char="•"/>
            </a:pPr>
            <a:r>
              <a:rPr lang="en-US" dirty="0"/>
              <a:t>I see</a:t>
            </a:r>
          </a:p>
          <a:p>
            <a:pPr marL="285750" indent="-285750">
              <a:buFont typeface="Arial" charset="0"/>
              <a:buChar char="•"/>
            </a:pPr>
            <a:r>
              <a:rPr lang="en-US" dirty="0"/>
              <a:t>I think</a:t>
            </a:r>
          </a:p>
        </p:txBody>
      </p:sp>
      <p:sp>
        <p:nvSpPr>
          <p:cNvPr id="5" name="Rectangle 4"/>
          <p:cNvSpPr/>
          <p:nvPr/>
        </p:nvSpPr>
        <p:spPr>
          <a:xfrm>
            <a:off x="1346502" y="1109870"/>
            <a:ext cx="6485718" cy="646331"/>
          </a:xfrm>
          <a:prstGeom prst="rect">
            <a:avLst/>
          </a:prstGeom>
        </p:spPr>
        <p:txBody>
          <a:bodyPr wrap="square">
            <a:spAutoFit/>
          </a:bodyPr>
          <a:lstStyle/>
          <a:p>
            <a:pPr algn="ctr"/>
            <a:r>
              <a:rPr lang="en-US" dirty="0">
                <a:latin typeface="Arial" charset="0"/>
                <a:ea typeface="Calibri" charset="0"/>
              </a:rPr>
              <a:t>Use terms that anchor the analysis to your personal opinion of the image as a Judge, which, after all, is what it is.</a:t>
            </a:r>
            <a:r>
              <a:rPr lang="en-US" dirty="0"/>
              <a:t> </a:t>
            </a:r>
          </a:p>
        </p:txBody>
      </p:sp>
      <p:sp>
        <p:nvSpPr>
          <p:cNvPr id="6" name="Rectangle 5"/>
          <p:cNvSpPr/>
          <p:nvPr/>
        </p:nvSpPr>
        <p:spPr>
          <a:xfrm>
            <a:off x="931770" y="3993757"/>
            <a:ext cx="6900450" cy="1754326"/>
          </a:xfrm>
          <a:prstGeom prst="rect">
            <a:avLst/>
          </a:prstGeom>
        </p:spPr>
        <p:txBody>
          <a:bodyPr wrap="square">
            <a:spAutoFit/>
          </a:bodyPr>
          <a:lstStyle/>
          <a:p>
            <a:r>
              <a:rPr lang="en-US" dirty="0">
                <a:latin typeface="Arial" charset="0"/>
                <a:ea typeface="Calibri" charset="0"/>
              </a:rPr>
              <a:t>Version A:</a:t>
            </a:r>
          </a:p>
          <a:p>
            <a:r>
              <a:rPr lang="en-US" dirty="0">
                <a:latin typeface="Arial" charset="0"/>
                <a:ea typeface="Calibri" charset="0"/>
              </a:rPr>
              <a:t>The foreground is out of focus. </a:t>
            </a:r>
          </a:p>
          <a:p>
            <a:endParaRPr lang="en-US" dirty="0">
              <a:latin typeface="Arial" charset="0"/>
              <a:ea typeface="Calibri" charset="0"/>
            </a:endParaRPr>
          </a:p>
          <a:p>
            <a:r>
              <a:rPr lang="en-US" dirty="0">
                <a:latin typeface="Arial" charset="0"/>
                <a:ea typeface="Calibri" charset="0"/>
              </a:rPr>
              <a:t>Version B:</a:t>
            </a:r>
          </a:p>
          <a:p>
            <a:r>
              <a:rPr lang="en-US" dirty="0">
                <a:latin typeface="Arial" charset="0"/>
                <a:ea typeface="Calibri" charset="0"/>
              </a:rPr>
              <a:t>I think a sharper foreground may have given this photograph a bit more impact.</a:t>
            </a:r>
            <a:endParaRPr lang="en-US" dirty="0"/>
          </a:p>
        </p:txBody>
      </p:sp>
      <p:sp>
        <p:nvSpPr>
          <p:cNvPr id="7" name="TextBox 6"/>
          <p:cNvSpPr txBox="1"/>
          <p:nvPr/>
        </p:nvSpPr>
        <p:spPr>
          <a:xfrm>
            <a:off x="3596942" y="1997816"/>
            <a:ext cx="1914307" cy="1754326"/>
          </a:xfrm>
          <a:prstGeom prst="rect">
            <a:avLst/>
          </a:prstGeom>
          <a:noFill/>
        </p:spPr>
        <p:txBody>
          <a:bodyPr wrap="none" rtlCol="0">
            <a:spAutoFit/>
          </a:bodyPr>
          <a:lstStyle/>
          <a:p>
            <a:r>
              <a:rPr lang="en-US" b="1" dirty="0"/>
              <a:t>Words to avoid:</a:t>
            </a:r>
          </a:p>
          <a:p>
            <a:pPr marL="285750" indent="-285750">
              <a:buFont typeface="Arial" charset="0"/>
              <a:buChar char="•"/>
            </a:pPr>
            <a:r>
              <a:rPr lang="en-US" dirty="0"/>
              <a:t>Always</a:t>
            </a:r>
          </a:p>
          <a:p>
            <a:pPr marL="285750" indent="-285750">
              <a:buFont typeface="Arial" charset="0"/>
              <a:buChar char="•"/>
            </a:pPr>
            <a:r>
              <a:rPr lang="en-US" dirty="0"/>
              <a:t>Never</a:t>
            </a:r>
          </a:p>
          <a:p>
            <a:pPr marL="285750" indent="-285750">
              <a:buFont typeface="Arial" charset="0"/>
              <a:buChar char="•"/>
            </a:pPr>
            <a:r>
              <a:rPr lang="en-US" dirty="0"/>
              <a:t>Must</a:t>
            </a:r>
          </a:p>
          <a:p>
            <a:pPr marL="285750" indent="-285750">
              <a:buFont typeface="Arial" charset="0"/>
              <a:buChar char="•"/>
            </a:pPr>
            <a:r>
              <a:rPr lang="en-US" dirty="0"/>
              <a:t>Should</a:t>
            </a:r>
          </a:p>
          <a:p>
            <a:pPr marL="285750" indent="-285750">
              <a:buFont typeface="Arial" charset="0"/>
              <a:buChar char="•"/>
            </a:pPr>
            <a:r>
              <a:rPr lang="en-US" dirty="0"/>
              <a:t>However</a:t>
            </a:r>
          </a:p>
        </p:txBody>
      </p:sp>
      <p:sp>
        <p:nvSpPr>
          <p:cNvPr id="8" name="TextBox 7"/>
          <p:cNvSpPr txBox="1"/>
          <p:nvPr/>
        </p:nvSpPr>
        <p:spPr>
          <a:xfrm>
            <a:off x="5841189" y="1997816"/>
            <a:ext cx="1672253" cy="1200329"/>
          </a:xfrm>
          <a:prstGeom prst="rect">
            <a:avLst/>
          </a:prstGeom>
          <a:noFill/>
        </p:spPr>
        <p:txBody>
          <a:bodyPr wrap="none" rtlCol="0">
            <a:spAutoFit/>
          </a:bodyPr>
          <a:lstStyle/>
          <a:p>
            <a:r>
              <a:rPr lang="en-US" b="1" dirty="0"/>
              <a:t>Words to Use:</a:t>
            </a:r>
          </a:p>
          <a:p>
            <a:pPr marL="285750" indent="-285750">
              <a:buFont typeface="Arial" charset="0"/>
              <a:buChar char="•"/>
            </a:pPr>
            <a:r>
              <a:rPr lang="en-US" dirty="0"/>
              <a:t>May</a:t>
            </a:r>
          </a:p>
          <a:p>
            <a:pPr marL="285750" indent="-285750">
              <a:buFont typeface="Arial" charset="0"/>
              <a:buChar char="•"/>
            </a:pPr>
            <a:r>
              <a:rPr lang="en-US" dirty="0"/>
              <a:t>Might</a:t>
            </a:r>
          </a:p>
          <a:p>
            <a:pPr marL="285750" indent="-285750">
              <a:buFont typeface="Arial" charset="0"/>
              <a:buChar char="•"/>
            </a:pPr>
            <a:r>
              <a:rPr lang="en-US" dirty="0"/>
              <a:t>Consider</a:t>
            </a:r>
          </a:p>
        </p:txBody>
      </p:sp>
    </p:spTree>
    <p:extLst>
      <p:ext uri="{BB962C8B-B14F-4D97-AF65-F5344CB8AC3E}">
        <p14:creationId xmlns:p14="http://schemas.microsoft.com/office/powerpoint/2010/main" val="184726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96942" y="289367"/>
            <a:ext cx="1984839" cy="646331"/>
          </a:xfrm>
          <a:prstGeom prst="rect">
            <a:avLst/>
          </a:prstGeom>
          <a:noFill/>
        </p:spPr>
        <p:txBody>
          <a:bodyPr wrap="none" rtlCol="0">
            <a:spAutoFit/>
          </a:bodyPr>
          <a:lstStyle/>
          <a:p>
            <a:r>
              <a:rPr lang="en-US" sz="3600" b="1" i="1" u="sng" dirty="0"/>
              <a:t>Judging</a:t>
            </a:r>
          </a:p>
        </p:txBody>
      </p:sp>
      <p:pic>
        <p:nvPicPr>
          <p:cNvPr id="9" name="Picture 3">
            <a:extLst>
              <a:ext uri="{FF2B5EF4-FFF2-40B4-BE49-F238E27FC236}">
                <a16:creationId xmlns:a16="http://schemas.microsoft.com/office/drawing/2014/main" id="{94F6E3BC-030E-B444-930C-9C348C7FB299}"/>
              </a:ext>
            </a:extLst>
          </p:cNvPr>
          <p:cNvPicPr>
            <a:picLocks noChangeAspect="1" noChangeArrowheads="1"/>
          </p:cNvPicPr>
          <p:nvPr/>
        </p:nvPicPr>
        <p:blipFill>
          <a:blip r:embed="rId2" cstate="print"/>
          <a:srcRect/>
          <a:stretch>
            <a:fillRect/>
          </a:stretch>
        </p:blipFill>
        <p:spPr bwMode="auto">
          <a:xfrm>
            <a:off x="2988129" y="1332642"/>
            <a:ext cx="5959929" cy="5022682"/>
          </a:xfrm>
          <a:prstGeom prst="rect">
            <a:avLst/>
          </a:prstGeom>
          <a:noFill/>
          <a:ln w="9525">
            <a:noFill/>
            <a:miter lim="800000"/>
            <a:headEnd/>
            <a:tailEnd/>
          </a:ln>
        </p:spPr>
      </p:pic>
      <p:sp>
        <p:nvSpPr>
          <p:cNvPr id="2" name="TextBox 1">
            <a:extLst>
              <a:ext uri="{FF2B5EF4-FFF2-40B4-BE49-F238E27FC236}">
                <a16:creationId xmlns:a16="http://schemas.microsoft.com/office/drawing/2014/main" id="{8A8E17D3-1E42-8B43-ADD4-1923E9686202}"/>
              </a:ext>
            </a:extLst>
          </p:cNvPr>
          <p:cNvSpPr txBox="1"/>
          <p:nvPr/>
        </p:nvSpPr>
        <p:spPr>
          <a:xfrm>
            <a:off x="121299" y="1166327"/>
            <a:ext cx="2761860" cy="4801314"/>
          </a:xfrm>
          <a:prstGeom prst="rect">
            <a:avLst/>
          </a:prstGeom>
          <a:noFill/>
        </p:spPr>
        <p:txBody>
          <a:bodyPr wrap="square" rtlCol="0">
            <a:spAutoFit/>
          </a:bodyPr>
          <a:lstStyle/>
          <a:p>
            <a:r>
              <a:rPr lang="en-US" dirty="0"/>
              <a:t>After every judging </a:t>
            </a:r>
          </a:p>
          <a:p>
            <a:r>
              <a:rPr lang="en-US" dirty="0"/>
              <a:t>Session, each judge</a:t>
            </a:r>
          </a:p>
          <a:p>
            <a:r>
              <a:rPr lang="en-US" dirty="0"/>
              <a:t>is sent a Divergence report. This report shows how the judge scored each image as compared to the other three unidentified judges. Graphs are included to show the overall dispersions of individual scores.</a:t>
            </a:r>
          </a:p>
          <a:p>
            <a:endParaRPr lang="en-US" dirty="0"/>
          </a:p>
          <a:p>
            <a:r>
              <a:rPr lang="en-US" dirty="0"/>
              <a:t>The closer to 1.0 on the Standard Deviation indicates a more consistent judging.</a:t>
            </a:r>
          </a:p>
        </p:txBody>
      </p:sp>
    </p:spTree>
    <p:extLst>
      <p:ext uri="{BB962C8B-B14F-4D97-AF65-F5344CB8AC3E}">
        <p14:creationId xmlns:p14="http://schemas.microsoft.com/office/powerpoint/2010/main" val="1716739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9480" y="1150549"/>
            <a:ext cx="7649567" cy="4462760"/>
          </a:xfrm>
          <a:prstGeom prst="rect">
            <a:avLst/>
          </a:prstGeom>
        </p:spPr>
        <p:txBody>
          <a:bodyPr wrap="square">
            <a:spAutoFit/>
          </a:bodyPr>
          <a:lstStyle/>
          <a:p>
            <a:pPr algn="ctr"/>
            <a:r>
              <a:rPr lang="en-US" sz="3200" u="sng" dirty="0">
                <a:effectLst/>
                <a:latin typeface="Calibri" charset="0"/>
                <a:ea typeface="Calibri" charset="0"/>
                <a:cs typeface="Times New Roman" charset="0"/>
              </a:rPr>
              <a:t>Basic Judging Guidelines for Images:</a:t>
            </a:r>
            <a:endParaRPr lang="en-US" dirty="0">
              <a:effectLst/>
              <a:latin typeface="Calibri" charset="0"/>
              <a:ea typeface="Calibri" charset="0"/>
              <a:cs typeface="Times New Roman" charset="0"/>
            </a:endParaRPr>
          </a:p>
          <a:p>
            <a:r>
              <a:rPr lang="en-US" dirty="0">
                <a:effectLst/>
                <a:latin typeface="Calibri" charset="0"/>
                <a:ea typeface="Calibri" charset="0"/>
                <a:cs typeface="Times New Roman" charset="0"/>
              </a:rPr>
              <a:t> </a:t>
            </a:r>
          </a:p>
          <a:p>
            <a:pPr marL="342900" marR="0" lvl="0" indent="-342900">
              <a:spcBef>
                <a:spcPts val="0"/>
              </a:spcBef>
              <a:spcAft>
                <a:spcPts val="0"/>
              </a:spcAft>
              <a:buFont typeface="Symbol" charset="2"/>
              <a:buChar char=""/>
            </a:pPr>
            <a:r>
              <a:rPr lang="en-US" dirty="0">
                <a:effectLst/>
                <a:latin typeface="Calibri" charset="0"/>
                <a:ea typeface="Calibri" charset="0"/>
                <a:cs typeface="Times New Roman" charset="0"/>
              </a:rPr>
              <a:t>The Image meets the category requirements</a:t>
            </a:r>
          </a:p>
          <a:p>
            <a:pPr marL="342900" indent="-342900">
              <a:buFont typeface="Symbol" charset="2"/>
              <a:buChar char=""/>
            </a:pPr>
            <a:r>
              <a:rPr lang="en-US" dirty="0">
                <a:latin typeface="Calibri" charset="0"/>
                <a:ea typeface="Calibri" charset="0"/>
                <a:cs typeface="Times New Roman" charset="0"/>
              </a:rPr>
              <a:t>The Image tells a story</a:t>
            </a:r>
          </a:p>
          <a:p>
            <a:pPr marL="342900" indent="-342900">
              <a:buFont typeface="Symbol" charset="2"/>
              <a:buChar char=""/>
            </a:pPr>
            <a:r>
              <a:rPr lang="en-US" dirty="0">
                <a:latin typeface="Calibri" charset="0"/>
                <a:ea typeface="Calibri" charset="0"/>
                <a:cs typeface="Times New Roman" charset="0"/>
              </a:rPr>
              <a:t>The Image has a main focus</a:t>
            </a:r>
          </a:p>
          <a:p>
            <a:pPr marL="342900" marR="0" lvl="0" indent="-342900">
              <a:spcBef>
                <a:spcPts val="0"/>
              </a:spcBef>
              <a:spcAft>
                <a:spcPts val="0"/>
              </a:spcAft>
              <a:buFont typeface="Symbol" charset="2"/>
              <a:buChar char=""/>
            </a:pPr>
            <a:r>
              <a:rPr lang="en-US" dirty="0">
                <a:effectLst/>
                <a:latin typeface="Calibri" charset="0"/>
                <a:ea typeface="Calibri" charset="0"/>
                <a:cs typeface="Times New Roman" charset="0"/>
              </a:rPr>
              <a:t>The Image has the correct white balance</a:t>
            </a:r>
          </a:p>
          <a:p>
            <a:pPr marL="342900" marR="0" lvl="0" indent="-342900">
              <a:spcBef>
                <a:spcPts val="0"/>
              </a:spcBef>
              <a:spcAft>
                <a:spcPts val="0"/>
              </a:spcAft>
              <a:buFont typeface="Symbol" charset="2"/>
              <a:buChar char=""/>
            </a:pPr>
            <a:r>
              <a:rPr lang="en-US" dirty="0">
                <a:effectLst/>
                <a:latin typeface="Calibri" charset="0"/>
                <a:ea typeface="Calibri" charset="0"/>
                <a:cs typeface="Times New Roman" charset="0"/>
              </a:rPr>
              <a:t>The Image appears to be level or straight</a:t>
            </a:r>
          </a:p>
          <a:p>
            <a:pPr marL="342900" marR="0" lvl="0" indent="-342900">
              <a:spcBef>
                <a:spcPts val="0"/>
              </a:spcBef>
              <a:spcAft>
                <a:spcPts val="0"/>
              </a:spcAft>
              <a:buFont typeface="Symbol" charset="2"/>
              <a:buChar char=""/>
            </a:pPr>
            <a:r>
              <a:rPr lang="en-US" dirty="0">
                <a:effectLst/>
                <a:latin typeface="Calibri" charset="0"/>
                <a:ea typeface="Calibri" charset="0"/>
                <a:cs typeface="Times New Roman" charset="0"/>
              </a:rPr>
              <a:t>The Image does not cut off hands or feet</a:t>
            </a:r>
          </a:p>
          <a:p>
            <a:pPr marL="342900" marR="0" lvl="0" indent="-342900">
              <a:spcBef>
                <a:spcPts val="0"/>
              </a:spcBef>
              <a:spcAft>
                <a:spcPts val="0"/>
              </a:spcAft>
              <a:buFont typeface="Symbol" charset="2"/>
              <a:buChar char=""/>
            </a:pPr>
            <a:r>
              <a:rPr lang="en-US" dirty="0">
                <a:effectLst/>
                <a:latin typeface="Calibri" charset="0"/>
                <a:ea typeface="Calibri" charset="0"/>
                <a:cs typeface="Times New Roman" charset="0"/>
              </a:rPr>
              <a:t>The Image does not have distracting edge artifacts</a:t>
            </a:r>
          </a:p>
          <a:p>
            <a:pPr marL="342900" marR="0" lvl="0" indent="-342900">
              <a:spcBef>
                <a:spcPts val="0"/>
              </a:spcBef>
              <a:spcAft>
                <a:spcPts val="0"/>
              </a:spcAft>
              <a:buFont typeface="Symbol" charset="2"/>
              <a:buChar char=""/>
            </a:pPr>
            <a:r>
              <a:rPr lang="en-US" dirty="0">
                <a:effectLst/>
                <a:latin typeface="Calibri" charset="0"/>
                <a:ea typeface="Calibri" charset="0"/>
                <a:cs typeface="Times New Roman" charset="0"/>
              </a:rPr>
              <a:t>The Image is not to close to the edge – room to move in the photo</a:t>
            </a:r>
          </a:p>
          <a:p>
            <a:pPr marL="342900" marR="0" lvl="0" indent="-342900">
              <a:spcBef>
                <a:spcPts val="0"/>
              </a:spcBef>
              <a:spcAft>
                <a:spcPts val="0"/>
              </a:spcAft>
              <a:buFont typeface="Symbol" charset="2"/>
              <a:buChar char=""/>
            </a:pPr>
            <a:r>
              <a:rPr lang="en-US" dirty="0">
                <a:effectLst/>
                <a:latin typeface="Calibri" charset="0"/>
                <a:ea typeface="Calibri" charset="0"/>
                <a:cs typeface="Times New Roman" charset="0"/>
              </a:rPr>
              <a:t>The Image horizon is not in the center of the Image </a:t>
            </a:r>
            <a:r>
              <a:rPr lang="mr-IN" dirty="0">
                <a:effectLst/>
                <a:latin typeface="Calibri" charset="0"/>
                <a:ea typeface="Calibri" charset="0"/>
                <a:cs typeface="Times New Roman" charset="0"/>
              </a:rPr>
              <a:t>–</a:t>
            </a:r>
            <a:r>
              <a:rPr lang="en-US" dirty="0">
                <a:effectLst/>
                <a:latin typeface="Calibri" charset="0"/>
                <a:ea typeface="Calibri" charset="0"/>
                <a:cs typeface="Times New Roman" charset="0"/>
              </a:rPr>
              <a:t> with the exception of reflections or symmetry</a:t>
            </a:r>
          </a:p>
          <a:p>
            <a:pPr marL="342900" marR="0" lvl="0" indent="-342900">
              <a:spcBef>
                <a:spcPts val="0"/>
              </a:spcBef>
              <a:spcAft>
                <a:spcPts val="0"/>
              </a:spcAft>
              <a:buFont typeface="Symbol" charset="2"/>
              <a:buChar char=""/>
            </a:pPr>
            <a:r>
              <a:rPr lang="en-US" dirty="0">
                <a:effectLst/>
                <a:latin typeface="Calibri" charset="0"/>
                <a:ea typeface="Calibri" charset="0"/>
                <a:cs typeface="Times New Roman" charset="0"/>
              </a:rPr>
              <a:t>The Image has the subject moving left to right</a:t>
            </a:r>
          </a:p>
          <a:p>
            <a:pPr marL="342900" marR="0" lvl="0" indent="-342900">
              <a:spcBef>
                <a:spcPts val="0"/>
              </a:spcBef>
              <a:spcAft>
                <a:spcPts val="0"/>
              </a:spcAft>
              <a:buFont typeface="Symbol" charset="2"/>
              <a:buChar char=""/>
            </a:pPr>
            <a:r>
              <a:rPr lang="en-US" dirty="0">
                <a:effectLst/>
                <a:latin typeface="Calibri" charset="0"/>
                <a:ea typeface="Calibri" charset="0"/>
                <a:cs typeface="Times New Roman" charset="0"/>
              </a:rPr>
              <a:t>If needed - The Stroke around the image is thin and a complimentary color</a:t>
            </a:r>
          </a:p>
          <a:p>
            <a:pPr marL="342900" marR="0" lvl="0" indent="-342900">
              <a:spcBef>
                <a:spcPts val="0"/>
              </a:spcBef>
              <a:spcAft>
                <a:spcPts val="0"/>
              </a:spcAft>
              <a:buFont typeface="Symbol" charset="2"/>
              <a:buChar char=""/>
            </a:pPr>
            <a:r>
              <a:rPr lang="en-US" dirty="0">
                <a:latin typeface="Calibri" charset="0"/>
                <a:ea typeface="Calibri" charset="0"/>
                <a:cs typeface="Times New Roman" charset="0"/>
              </a:rPr>
              <a:t>The Images has the WOW factor</a:t>
            </a:r>
            <a:endParaRPr lang="en-US" dirty="0">
              <a:effectLst/>
              <a:latin typeface="Calibri" charset="0"/>
              <a:ea typeface="Calibri" charset="0"/>
              <a:cs typeface="Times New Roman" charset="0"/>
            </a:endParaRPr>
          </a:p>
        </p:txBody>
      </p:sp>
      <p:sp>
        <p:nvSpPr>
          <p:cNvPr id="3" name="Rectangle 2"/>
          <p:cNvSpPr/>
          <p:nvPr/>
        </p:nvSpPr>
        <p:spPr>
          <a:xfrm>
            <a:off x="3509163" y="350663"/>
            <a:ext cx="1984839" cy="646331"/>
          </a:xfrm>
          <a:prstGeom prst="rect">
            <a:avLst/>
          </a:prstGeom>
        </p:spPr>
        <p:txBody>
          <a:bodyPr wrap="none">
            <a:spAutoFit/>
          </a:bodyPr>
          <a:lstStyle/>
          <a:p>
            <a:r>
              <a:rPr lang="en-US" sz="3600" b="1" i="1" u="sng" dirty="0"/>
              <a:t>Judging</a:t>
            </a:r>
          </a:p>
        </p:txBody>
      </p:sp>
    </p:spTree>
    <p:extLst>
      <p:ext uri="{BB962C8B-B14F-4D97-AF65-F5344CB8AC3E}">
        <p14:creationId xmlns:p14="http://schemas.microsoft.com/office/powerpoint/2010/main" val="1290841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2988" y="1073474"/>
            <a:ext cx="8345346" cy="5293757"/>
          </a:xfrm>
          <a:prstGeom prst="rect">
            <a:avLst/>
          </a:prstGeom>
        </p:spPr>
        <p:txBody>
          <a:bodyPr wrap="square">
            <a:spAutoFit/>
          </a:bodyPr>
          <a:lstStyle/>
          <a:p>
            <a:pPr algn="ctr"/>
            <a:r>
              <a:rPr lang="en-US" sz="3200" u="sng" dirty="0">
                <a:effectLst/>
                <a:latin typeface="Calibri" charset="0"/>
                <a:ea typeface="Calibri" charset="0"/>
                <a:cs typeface="Times New Roman" charset="0"/>
              </a:rPr>
              <a:t>Elements to Judge and Comment on</a:t>
            </a:r>
            <a:endParaRPr lang="en-US" dirty="0">
              <a:effectLst/>
              <a:latin typeface="Calibri" charset="0"/>
              <a:ea typeface="Calibri" charset="0"/>
              <a:cs typeface="Times New Roman" charset="0"/>
            </a:endParaRPr>
          </a:p>
          <a:p>
            <a:r>
              <a:rPr lang="en-US" dirty="0">
                <a:effectLst/>
                <a:latin typeface="Calibri" charset="0"/>
                <a:ea typeface="Calibri" charset="0"/>
                <a:cs typeface="Times New Roman" charset="0"/>
              </a:rPr>
              <a:t> </a:t>
            </a:r>
          </a:p>
          <a:p>
            <a:pPr marL="342900" marR="0" lvl="0" indent="-342900">
              <a:spcBef>
                <a:spcPts val="0"/>
              </a:spcBef>
              <a:spcAft>
                <a:spcPts val="0"/>
              </a:spcAft>
              <a:buFont typeface="Symbol" charset="2"/>
              <a:buChar char=""/>
            </a:pPr>
            <a:r>
              <a:rPr lang="en-US" b="1" dirty="0">
                <a:latin typeface="Calibri" charset="0"/>
                <a:ea typeface="Calibri" charset="0"/>
                <a:cs typeface="Times New Roman" charset="0"/>
              </a:rPr>
              <a:t>Impact: </a:t>
            </a:r>
            <a:r>
              <a:rPr lang="en-US" b="1" dirty="0">
                <a:solidFill>
                  <a:srgbClr val="FFFF00"/>
                </a:solidFill>
                <a:latin typeface="Calibri" charset="0"/>
                <a:ea typeface="Calibri" charset="0"/>
                <a:cs typeface="Times New Roman" charset="0"/>
              </a:rPr>
              <a:t>Does the image evoke an emotion no matter how subtle?</a:t>
            </a:r>
          </a:p>
          <a:p>
            <a:pPr marL="342900" indent="-342900">
              <a:buFont typeface="Symbol" charset="2"/>
              <a:buChar char=""/>
            </a:pPr>
            <a:r>
              <a:rPr lang="en-US" b="1" dirty="0">
                <a:latin typeface="Calibri" charset="0"/>
                <a:ea typeface="Calibri" charset="0"/>
                <a:cs typeface="Times New Roman" charset="0"/>
              </a:rPr>
              <a:t>Story: </a:t>
            </a:r>
            <a:r>
              <a:rPr lang="en-US" b="1" dirty="0">
                <a:solidFill>
                  <a:srgbClr val="FFFF00"/>
                </a:solidFill>
                <a:latin typeface="Calibri" charset="0"/>
                <a:ea typeface="Calibri" charset="0"/>
                <a:cs typeface="Times New Roman" charset="0"/>
              </a:rPr>
              <a:t>Does the image tell a story of some kind. </a:t>
            </a:r>
          </a:p>
          <a:p>
            <a:pPr marL="342900" indent="-342900">
              <a:buFont typeface="Symbol" charset="2"/>
              <a:buChar char=""/>
            </a:pPr>
            <a:endParaRPr lang="en-US" b="1" dirty="0">
              <a:latin typeface="Calibri" charset="0"/>
              <a:ea typeface="Calibri" charset="0"/>
              <a:cs typeface="Times New Roman" charset="0"/>
            </a:endParaRPr>
          </a:p>
          <a:p>
            <a:pPr marL="342900" indent="-342900">
              <a:buFont typeface="Symbol" charset="2"/>
              <a:buChar char=""/>
            </a:pPr>
            <a:r>
              <a:rPr lang="en-US" b="1" dirty="0">
                <a:latin typeface="Calibri" charset="0"/>
                <a:ea typeface="Calibri" charset="0"/>
                <a:cs typeface="Times New Roman" charset="0"/>
              </a:rPr>
              <a:t>Technical: </a:t>
            </a:r>
            <a:r>
              <a:rPr lang="en-US" b="1" dirty="0">
                <a:solidFill>
                  <a:srgbClr val="FFFF00"/>
                </a:solidFill>
                <a:latin typeface="Calibri" charset="0"/>
                <a:ea typeface="Calibri" charset="0"/>
                <a:cs typeface="Times New Roman" charset="0"/>
              </a:rPr>
              <a:t>Focus, depth of field, exposure, camera handling, White Balance, Noise - done well or not?</a:t>
            </a:r>
          </a:p>
          <a:p>
            <a:pPr marL="342900" indent="-342900">
              <a:buFont typeface="Symbol" charset="2"/>
              <a:buChar char=""/>
            </a:pPr>
            <a:endParaRPr lang="en-US" b="1" dirty="0">
              <a:latin typeface="Calibri" charset="0"/>
              <a:ea typeface="Calibri" charset="0"/>
              <a:cs typeface="Times New Roman" charset="0"/>
            </a:endParaRPr>
          </a:p>
          <a:p>
            <a:pPr marL="342900" indent="-342900">
              <a:buFont typeface="Symbol" charset="2"/>
              <a:buChar char=""/>
            </a:pPr>
            <a:r>
              <a:rPr lang="en-US" b="1" dirty="0">
                <a:latin typeface="Calibri" charset="0"/>
                <a:ea typeface="Calibri" charset="0"/>
                <a:cs typeface="Times New Roman" charset="0"/>
              </a:rPr>
              <a:t>Composition: </a:t>
            </a:r>
            <a:r>
              <a:rPr lang="en-US" b="1" dirty="0">
                <a:solidFill>
                  <a:srgbClr val="FFFF00"/>
                </a:solidFill>
                <a:latin typeface="Calibri" charset="0"/>
                <a:ea typeface="Calibri" charset="0"/>
                <a:cs typeface="Times New Roman" charset="0"/>
              </a:rPr>
              <a:t>How are the subjects in the frame arranged?</a:t>
            </a:r>
          </a:p>
          <a:p>
            <a:pPr marL="342900" marR="0" lvl="0" indent="-342900">
              <a:spcBef>
                <a:spcPts val="0"/>
              </a:spcBef>
              <a:spcAft>
                <a:spcPts val="0"/>
              </a:spcAft>
              <a:buFont typeface="Symbol" charset="2"/>
              <a:buChar char=""/>
            </a:pPr>
            <a:endParaRPr lang="en-US" b="1" dirty="0">
              <a:latin typeface="Calibri" charset="0"/>
              <a:ea typeface="Calibri" charset="0"/>
              <a:cs typeface="Times New Roman" charset="0"/>
            </a:endParaRPr>
          </a:p>
          <a:p>
            <a:pPr marL="342900" indent="-342900">
              <a:buFont typeface="Symbol" charset="2"/>
              <a:buChar char=""/>
            </a:pPr>
            <a:r>
              <a:rPr lang="en-US" b="1" dirty="0">
                <a:latin typeface="Calibri" charset="0"/>
                <a:ea typeface="Calibri" charset="0"/>
                <a:cs typeface="Times New Roman" charset="0"/>
              </a:rPr>
              <a:t>Interest area: </a:t>
            </a:r>
            <a:r>
              <a:rPr lang="en-US" b="1" dirty="0">
                <a:solidFill>
                  <a:srgbClr val="FFFF00"/>
                </a:solidFill>
                <a:latin typeface="Calibri" charset="0"/>
                <a:ea typeface="Calibri" charset="0"/>
                <a:cs typeface="Times New Roman" charset="0"/>
              </a:rPr>
              <a:t>What, if anything, in the image is of interest to you or not, or is missing?</a:t>
            </a:r>
          </a:p>
          <a:p>
            <a:pPr marL="342900" marR="0" lvl="0" indent="-342900">
              <a:spcBef>
                <a:spcPts val="0"/>
              </a:spcBef>
              <a:spcAft>
                <a:spcPts val="0"/>
              </a:spcAft>
              <a:buFont typeface="Symbol" charset="2"/>
              <a:buChar char=""/>
            </a:pPr>
            <a:r>
              <a:rPr lang="en-US" b="1" dirty="0">
                <a:latin typeface="Calibri" charset="0"/>
                <a:ea typeface="Calibri" charset="0"/>
                <a:cs typeface="Times New Roman" charset="0"/>
              </a:rPr>
              <a:t>Creativity: </a:t>
            </a:r>
            <a:r>
              <a:rPr lang="en-US" b="1" dirty="0">
                <a:solidFill>
                  <a:srgbClr val="FFFF00"/>
                </a:solidFill>
                <a:latin typeface="Calibri" charset="0"/>
                <a:ea typeface="Calibri" charset="0"/>
                <a:cs typeface="Times New Roman" charset="0"/>
              </a:rPr>
              <a:t>Does the Image convey a different point of view, Focus, use of different lens etc.</a:t>
            </a:r>
          </a:p>
          <a:p>
            <a:pPr marL="342900" marR="0" lvl="0" indent="-342900">
              <a:spcBef>
                <a:spcPts val="0"/>
              </a:spcBef>
              <a:spcAft>
                <a:spcPts val="0"/>
              </a:spcAft>
              <a:buFont typeface="Symbol" charset="2"/>
              <a:buChar char=""/>
            </a:pPr>
            <a:r>
              <a:rPr lang="en-US" b="1" dirty="0">
                <a:latin typeface="Calibri" charset="0"/>
                <a:ea typeface="Calibri" charset="0"/>
                <a:cs typeface="Times New Roman" charset="0"/>
              </a:rPr>
              <a:t>Color: </a:t>
            </a:r>
            <a:r>
              <a:rPr lang="en-US" b="1" dirty="0">
                <a:solidFill>
                  <a:srgbClr val="FFFF00"/>
                </a:solidFill>
                <a:latin typeface="Calibri" charset="0"/>
                <a:ea typeface="Calibri" charset="0"/>
                <a:cs typeface="Times New Roman" charset="0"/>
              </a:rPr>
              <a:t>How do you see the color being used in the image or not being used?</a:t>
            </a:r>
          </a:p>
          <a:p>
            <a:pPr marL="342900" marR="0" lvl="0" indent="-342900">
              <a:spcBef>
                <a:spcPts val="0"/>
              </a:spcBef>
              <a:spcAft>
                <a:spcPts val="0"/>
              </a:spcAft>
              <a:buFont typeface="Symbol" charset="2"/>
              <a:buChar char=""/>
            </a:pPr>
            <a:r>
              <a:rPr lang="en-US" b="1" dirty="0">
                <a:latin typeface="Calibri" charset="0"/>
                <a:ea typeface="Calibri" charset="0"/>
                <a:cs typeface="Times New Roman" charset="0"/>
              </a:rPr>
              <a:t>Light: </a:t>
            </a:r>
            <a:r>
              <a:rPr lang="en-US" b="1" dirty="0">
                <a:solidFill>
                  <a:srgbClr val="FFFF00"/>
                </a:solidFill>
                <a:latin typeface="Calibri" charset="0"/>
                <a:ea typeface="Calibri" charset="0"/>
                <a:cs typeface="Times New Roman" charset="0"/>
              </a:rPr>
              <a:t>How has the light been used in the image? Light should enhance an image, not detract from it.</a:t>
            </a:r>
          </a:p>
          <a:p>
            <a:pPr marL="342900" marR="0" lvl="0" indent="-342900">
              <a:spcBef>
                <a:spcPts val="0"/>
              </a:spcBef>
              <a:spcAft>
                <a:spcPts val="0"/>
              </a:spcAft>
              <a:buFont typeface="Symbol" charset="2"/>
              <a:buChar char=""/>
            </a:pPr>
            <a:r>
              <a:rPr lang="en-US" b="1" dirty="0">
                <a:latin typeface="Calibri" charset="0"/>
                <a:ea typeface="Calibri" charset="0"/>
                <a:cs typeface="Times New Roman" charset="0"/>
              </a:rPr>
              <a:t>Presentation: </a:t>
            </a:r>
            <a:r>
              <a:rPr lang="en-US" b="1" dirty="0">
                <a:solidFill>
                  <a:srgbClr val="FFFF00"/>
                </a:solidFill>
                <a:latin typeface="Calibri" charset="0"/>
                <a:ea typeface="Calibri" charset="0"/>
                <a:cs typeface="Times New Roman" charset="0"/>
              </a:rPr>
              <a:t>Is the image clean without dust spots or other issues? </a:t>
            </a:r>
          </a:p>
        </p:txBody>
      </p:sp>
      <p:sp>
        <p:nvSpPr>
          <p:cNvPr id="3" name="Rectangle 2"/>
          <p:cNvSpPr/>
          <p:nvPr/>
        </p:nvSpPr>
        <p:spPr>
          <a:xfrm>
            <a:off x="3509163" y="350663"/>
            <a:ext cx="1984839" cy="646331"/>
          </a:xfrm>
          <a:prstGeom prst="rect">
            <a:avLst/>
          </a:prstGeom>
        </p:spPr>
        <p:txBody>
          <a:bodyPr wrap="none">
            <a:spAutoFit/>
          </a:bodyPr>
          <a:lstStyle/>
          <a:p>
            <a:r>
              <a:rPr lang="en-US" sz="3600" b="1" i="1" u="sng" dirty="0"/>
              <a:t>Judging</a:t>
            </a:r>
          </a:p>
        </p:txBody>
      </p:sp>
    </p:spTree>
    <p:extLst>
      <p:ext uri="{BB962C8B-B14F-4D97-AF65-F5344CB8AC3E}">
        <p14:creationId xmlns:p14="http://schemas.microsoft.com/office/powerpoint/2010/main" val="8303601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2988" y="1073474"/>
            <a:ext cx="8345346" cy="4185761"/>
          </a:xfrm>
          <a:prstGeom prst="rect">
            <a:avLst/>
          </a:prstGeom>
        </p:spPr>
        <p:txBody>
          <a:bodyPr wrap="square">
            <a:spAutoFit/>
          </a:bodyPr>
          <a:lstStyle/>
          <a:p>
            <a:pPr algn="ctr"/>
            <a:r>
              <a:rPr lang="en-US" sz="3200" u="sng" dirty="0">
                <a:effectLst/>
                <a:latin typeface="Calibri" charset="0"/>
                <a:ea typeface="Calibri" charset="0"/>
                <a:cs typeface="Times New Roman" charset="0"/>
              </a:rPr>
              <a:t>Image disqualification                                                                                                                                                              </a:t>
            </a:r>
          </a:p>
          <a:p>
            <a:pPr algn="ctr"/>
            <a:endParaRPr lang="en-US" dirty="0">
              <a:effectLst/>
              <a:latin typeface="Calibri" charset="0"/>
              <a:ea typeface="Calibri" charset="0"/>
              <a:cs typeface="Times New Roman" charset="0"/>
            </a:endParaRPr>
          </a:p>
          <a:p>
            <a:r>
              <a:rPr lang="en-US" dirty="0">
                <a:latin typeface="Calibri" charset="0"/>
                <a:ea typeface="Calibri" charset="0"/>
                <a:cs typeface="Times New Roman" charset="0"/>
              </a:rPr>
              <a:t>Images may be disqualified for any of the following reasons:</a:t>
            </a:r>
          </a:p>
          <a:p>
            <a:pPr marL="285750" indent="-285750">
              <a:buFont typeface="Arial"/>
              <a:buChar char="•"/>
            </a:pPr>
            <a:r>
              <a:rPr lang="en-US" dirty="0">
                <a:effectLst/>
                <a:latin typeface="Calibri" charset="0"/>
                <a:ea typeface="Calibri" charset="0"/>
                <a:cs typeface="Times New Roman" charset="0"/>
              </a:rPr>
              <a:t>Image appears not to meet the monthly judging criteria</a:t>
            </a:r>
          </a:p>
          <a:p>
            <a:pPr marL="285750" indent="-285750">
              <a:buFont typeface="Arial"/>
              <a:buChar char="•"/>
            </a:pPr>
            <a:r>
              <a:rPr lang="en-US" dirty="0">
                <a:latin typeface="Calibri" charset="0"/>
                <a:ea typeface="Calibri" charset="0"/>
                <a:cs typeface="Times New Roman" charset="0"/>
              </a:rPr>
              <a:t>Image previously submitted</a:t>
            </a:r>
          </a:p>
          <a:p>
            <a:pPr marL="285750" indent="-285750">
              <a:buFont typeface="Arial"/>
              <a:buChar char="•"/>
            </a:pPr>
            <a:r>
              <a:rPr lang="en-US" dirty="0">
                <a:effectLst/>
                <a:latin typeface="Calibri" charset="0"/>
                <a:ea typeface="Calibri" charset="0"/>
                <a:cs typeface="Times New Roman" charset="0"/>
              </a:rPr>
              <a:t>Image is </a:t>
            </a:r>
            <a:r>
              <a:rPr lang="en-US" dirty="0">
                <a:latin typeface="Calibri" charset="0"/>
                <a:ea typeface="Calibri" charset="0"/>
                <a:cs typeface="Times New Roman" charset="0"/>
              </a:rPr>
              <a:t>not in Good Taste (NECCC Term)</a:t>
            </a:r>
          </a:p>
          <a:p>
            <a:pPr marL="285750" indent="-285750">
              <a:buFont typeface="Arial"/>
              <a:buChar char="•"/>
            </a:pPr>
            <a:r>
              <a:rPr lang="en-US" dirty="0">
                <a:latin typeface="Calibri" charset="0"/>
                <a:ea typeface="Calibri" charset="0"/>
                <a:cs typeface="Times New Roman" charset="0"/>
              </a:rPr>
              <a:t>Nature Image that shows the Hand of Man</a:t>
            </a:r>
          </a:p>
          <a:p>
            <a:pPr marL="285750" indent="-285750">
              <a:buFont typeface="Arial"/>
              <a:buChar char="•"/>
            </a:pPr>
            <a:endParaRPr lang="en-US" dirty="0">
              <a:effectLst/>
              <a:latin typeface="Calibri" charset="0"/>
              <a:ea typeface="Calibri" charset="0"/>
              <a:cs typeface="Times New Roman" charset="0"/>
            </a:endParaRPr>
          </a:p>
          <a:p>
            <a:r>
              <a:rPr lang="en-US" dirty="0">
                <a:latin typeface="Calibri" charset="0"/>
                <a:ea typeface="Calibri" charset="0"/>
                <a:cs typeface="Times New Roman" charset="0"/>
              </a:rPr>
              <a:t>Any Judge may request that an image be disqualified, however , the judges need to agree. In the event that the judges cannot agree, the judging chairperson has the final word.</a:t>
            </a:r>
          </a:p>
          <a:p>
            <a:endParaRPr lang="en-US" dirty="0">
              <a:effectLst/>
              <a:latin typeface="Calibri" charset="0"/>
              <a:ea typeface="Calibri" charset="0"/>
              <a:cs typeface="Times New Roman" charset="0"/>
            </a:endParaRPr>
          </a:p>
          <a:p>
            <a:r>
              <a:rPr lang="en-US" dirty="0">
                <a:latin typeface="Calibri" charset="0"/>
                <a:ea typeface="Calibri" charset="0"/>
                <a:cs typeface="Times New Roman" charset="0"/>
              </a:rPr>
              <a:t>There is </a:t>
            </a:r>
            <a:r>
              <a:rPr lang="en-US" b="1" i="1" u="sng" dirty="0">
                <a:solidFill>
                  <a:srgbClr val="FFFF00"/>
                </a:solidFill>
                <a:latin typeface="Calibri" charset="0"/>
                <a:ea typeface="Calibri" charset="0"/>
                <a:cs typeface="Times New Roman" charset="0"/>
              </a:rPr>
              <a:t>NO </a:t>
            </a:r>
            <a:r>
              <a:rPr lang="en-US" dirty="0">
                <a:latin typeface="Calibri" charset="0"/>
                <a:ea typeface="Calibri" charset="0"/>
                <a:cs typeface="Times New Roman" charset="0"/>
              </a:rPr>
              <a:t>make-up for a disqualified image., however the image may be resubmitted for another competition.</a:t>
            </a:r>
            <a:endParaRPr lang="en-US" dirty="0">
              <a:effectLst/>
              <a:latin typeface="Calibri" charset="0"/>
              <a:ea typeface="Calibri" charset="0"/>
              <a:cs typeface="Times New Roman" charset="0"/>
            </a:endParaRPr>
          </a:p>
        </p:txBody>
      </p:sp>
      <p:sp>
        <p:nvSpPr>
          <p:cNvPr id="3" name="Rectangle 2"/>
          <p:cNvSpPr/>
          <p:nvPr/>
        </p:nvSpPr>
        <p:spPr>
          <a:xfrm>
            <a:off x="3509163" y="350663"/>
            <a:ext cx="1984839" cy="646331"/>
          </a:xfrm>
          <a:prstGeom prst="rect">
            <a:avLst/>
          </a:prstGeom>
        </p:spPr>
        <p:txBody>
          <a:bodyPr wrap="none">
            <a:spAutoFit/>
          </a:bodyPr>
          <a:lstStyle/>
          <a:p>
            <a:r>
              <a:rPr lang="en-US" sz="3600" b="1" i="1" u="sng" dirty="0"/>
              <a:t>Judging</a:t>
            </a:r>
          </a:p>
        </p:txBody>
      </p:sp>
    </p:spTree>
    <p:extLst>
      <p:ext uri="{BB962C8B-B14F-4D97-AF65-F5344CB8AC3E}">
        <p14:creationId xmlns:p14="http://schemas.microsoft.com/office/powerpoint/2010/main" val="961970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1566" y="2042444"/>
            <a:ext cx="7469024" cy="2246769"/>
          </a:xfrm>
          <a:prstGeom prst="rect">
            <a:avLst/>
          </a:prstGeom>
          <a:noFill/>
        </p:spPr>
        <p:txBody>
          <a:bodyPr wrap="square" rtlCol="0">
            <a:spAutoFit/>
          </a:bodyPr>
          <a:lstStyle/>
          <a:p>
            <a:pPr algn="ctr"/>
            <a:r>
              <a:rPr lang="en-US" sz="2000" b="1" i="1" dirty="0"/>
              <a:t>This was an overview of the SCC Judging. The Judges of your club in voluntary cooperation with the Federal, State and local authorities have developed this system to judge your images. If this had been an actual judging, the presentation that you just saw would have been followed by an official judging session. This concludes this presentation.</a:t>
            </a:r>
            <a:endParaRPr lang="en-US" sz="2000" b="1" dirty="0"/>
          </a:p>
        </p:txBody>
      </p:sp>
    </p:spTree>
    <p:extLst>
      <p:ext uri="{BB962C8B-B14F-4D97-AF65-F5344CB8AC3E}">
        <p14:creationId xmlns:p14="http://schemas.microsoft.com/office/powerpoint/2010/main" val="216267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22945" y="273465"/>
            <a:ext cx="6793905" cy="584775"/>
          </a:xfrm>
          <a:prstGeom prst="rect">
            <a:avLst/>
          </a:prstGeom>
          <a:noFill/>
        </p:spPr>
        <p:txBody>
          <a:bodyPr wrap="square" rtlCol="0">
            <a:spAutoFit/>
          </a:bodyPr>
          <a:lstStyle/>
          <a:p>
            <a:pPr algn="ctr"/>
            <a:r>
              <a:rPr lang="en-US" sz="3200" dirty="0">
                <a:latin typeface="Arial" charset="0"/>
                <a:ea typeface="Arial" charset="0"/>
                <a:cs typeface="Arial" charset="0"/>
              </a:rPr>
              <a:t>SCC Calibration Image</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7289" y="1174489"/>
            <a:ext cx="7785219" cy="5503803"/>
          </a:xfrm>
          <a:prstGeom prst="rect">
            <a:avLst/>
          </a:prstGeom>
        </p:spPr>
      </p:pic>
    </p:spTree>
    <p:extLst>
      <p:ext uri="{BB962C8B-B14F-4D97-AF65-F5344CB8AC3E}">
        <p14:creationId xmlns:p14="http://schemas.microsoft.com/office/powerpoint/2010/main" val="1082151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319" y="1402031"/>
            <a:ext cx="8437944" cy="4801314"/>
          </a:xfrm>
          <a:prstGeom prst="rect">
            <a:avLst/>
          </a:prstGeom>
        </p:spPr>
        <p:txBody>
          <a:bodyPr wrap="square">
            <a:spAutoFit/>
          </a:bodyPr>
          <a:lstStyle/>
          <a:p>
            <a:r>
              <a:rPr lang="en-US" b="1" dirty="0"/>
              <a:t>12. Capture of all photographs as well as any manipulation must be performed by the competitor. </a:t>
            </a:r>
          </a:p>
          <a:p>
            <a:endParaRPr lang="en-US" b="1" dirty="0"/>
          </a:p>
          <a:p>
            <a:r>
              <a:rPr lang="en-US" b="1" dirty="0"/>
              <a:t>Note that all participants have an obligation to act in an ethical manner when preparing images for use in these competitions. </a:t>
            </a:r>
          </a:p>
          <a:p>
            <a:endParaRPr lang="en-US" b="1" dirty="0"/>
          </a:p>
          <a:p>
            <a:pPr marL="285750" indent="-285750">
              <a:buFont typeface="Arial" charset="0"/>
              <a:buChar char="•"/>
            </a:pPr>
            <a:r>
              <a:rPr lang="en-US" b="1" dirty="0"/>
              <a:t>There is a rule that prohibits adding, moving, or deleting an element in the nature category. </a:t>
            </a:r>
          </a:p>
          <a:p>
            <a:pPr marL="285750" indent="-285750">
              <a:buFont typeface="Arial" charset="0"/>
              <a:buChar char="•"/>
            </a:pPr>
            <a:endParaRPr lang="en-US" b="1" dirty="0"/>
          </a:p>
          <a:p>
            <a:pPr marL="285750" indent="-285750">
              <a:buFont typeface="Arial" charset="0"/>
              <a:buChar char="•"/>
            </a:pPr>
            <a:r>
              <a:rPr lang="en-US" b="1" dirty="0"/>
              <a:t>There is a rule in the pictorial category that states that all elements of a composite image must have been captured by the photographer. </a:t>
            </a:r>
          </a:p>
          <a:p>
            <a:pPr marL="285750" indent="-285750">
              <a:buFont typeface="Arial" charset="0"/>
              <a:buChar char="•"/>
            </a:pPr>
            <a:endParaRPr lang="en-US" b="1" dirty="0"/>
          </a:p>
          <a:p>
            <a:pPr marL="285750" indent="-285750">
              <a:buFont typeface="Arial" charset="0"/>
              <a:buChar char="•"/>
            </a:pPr>
            <a:r>
              <a:rPr lang="en-US" b="1" dirty="0"/>
              <a:t>There is a rule that a photograph may not be renamed so that it can be entered a second time.</a:t>
            </a:r>
          </a:p>
          <a:p>
            <a:pPr marL="285750" indent="-285750">
              <a:buFont typeface="Arial" charset="0"/>
              <a:buChar char="•"/>
            </a:pPr>
            <a:endParaRPr lang="en-US" b="1" dirty="0"/>
          </a:p>
          <a:p>
            <a:pPr marL="285750" indent="-285750">
              <a:buFont typeface="Arial" charset="0"/>
              <a:buChar char="•"/>
            </a:pPr>
            <a:r>
              <a:rPr lang="en-US" b="1" dirty="0"/>
              <a:t>There is no objective way that we can enforce these rules so we are relying on the honesty of the competitors and the club representatives.</a:t>
            </a:r>
          </a:p>
        </p:txBody>
      </p:sp>
      <p:sp>
        <p:nvSpPr>
          <p:cNvPr id="3" name="TextBox 2"/>
          <p:cNvSpPr txBox="1"/>
          <p:nvPr/>
        </p:nvSpPr>
        <p:spPr>
          <a:xfrm>
            <a:off x="2720050" y="856526"/>
            <a:ext cx="3496470" cy="461665"/>
          </a:xfrm>
          <a:prstGeom prst="rect">
            <a:avLst/>
          </a:prstGeom>
          <a:noFill/>
        </p:spPr>
        <p:txBody>
          <a:bodyPr wrap="none" rtlCol="0">
            <a:spAutoFit/>
          </a:bodyPr>
          <a:lstStyle/>
          <a:p>
            <a:r>
              <a:rPr lang="en-US" sz="2400" b="1" i="1" u="sng" dirty="0"/>
              <a:t>NECCC Rule Changes</a:t>
            </a:r>
          </a:p>
        </p:txBody>
      </p:sp>
    </p:spTree>
    <p:extLst>
      <p:ext uri="{BB962C8B-B14F-4D97-AF65-F5344CB8AC3E}">
        <p14:creationId xmlns:p14="http://schemas.microsoft.com/office/powerpoint/2010/main" val="254270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5535" y="1318191"/>
            <a:ext cx="8414795" cy="1477328"/>
          </a:xfrm>
          <a:prstGeom prst="rect">
            <a:avLst/>
          </a:prstGeom>
        </p:spPr>
        <p:txBody>
          <a:bodyPr wrap="square">
            <a:spAutoFit/>
          </a:bodyPr>
          <a:lstStyle/>
          <a:p>
            <a:r>
              <a:rPr lang="en-US" b="1" dirty="0"/>
              <a:t>17. Composite photographs are acceptable in the pictorial/Open category as long as all elements included are the entering photographer’s own work. Commercial clip art, commercially available textures, parts of commercial photographic collections, or the work of another photographer may not be included. </a:t>
            </a:r>
          </a:p>
        </p:txBody>
      </p:sp>
      <p:sp>
        <p:nvSpPr>
          <p:cNvPr id="3" name="TextBox 2"/>
          <p:cNvSpPr txBox="1"/>
          <p:nvPr/>
        </p:nvSpPr>
        <p:spPr>
          <a:xfrm>
            <a:off x="2720050" y="742375"/>
            <a:ext cx="3496470" cy="461665"/>
          </a:xfrm>
          <a:prstGeom prst="rect">
            <a:avLst/>
          </a:prstGeom>
          <a:noFill/>
        </p:spPr>
        <p:txBody>
          <a:bodyPr wrap="none" rtlCol="0">
            <a:spAutoFit/>
          </a:bodyPr>
          <a:lstStyle/>
          <a:p>
            <a:r>
              <a:rPr lang="en-US" sz="2400" b="1" i="1" u="sng" dirty="0"/>
              <a:t>NECCC Rule Changes</a:t>
            </a:r>
          </a:p>
        </p:txBody>
      </p:sp>
      <p:sp>
        <p:nvSpPr>
          <p:cNvPr id="4" name="Rectangle 3"/>
          <p:cNvSpPr/>
          <p:nvPr/>
        </p:nvSpPr>
        <p:spPr>
          <a:xfrm>
            <a:off x="385535" y="2795519"/>
            <a:ext cx="8252750" cy="3262432"/>
          </a:xfrm>
          <a:prstGeom prst="rect">
            <a:avLst/>
          </a:prstGeom>
        </p:spPr>
        <p:txBody>
          <a:bodyPr wrap="square">
            <a:spAutoFit/>
          </a:bodyPr>
          <a:lstStyle/>
          <a:p>
            <a:r>
              <a:rPr lang="en-US" b="1" dirty="0"/>
              <a:t>Artwork or computer graphics created by the photographer may be incorporated as long as the photographic content predominates. </a:t>
            </a:r>
          </a:p>
          <a:p>
            <a:endParaRPr lang="en-US" b="1" dirty="0"/>
          </a:p>
          <a:p>
            <a:r>
              <a:rPr lang="en-US" b="1" dirty="0"/>
              <a:t>Use of filters, such as those in Photoshop or third party plug-ins such as those by NIK or TOPAZ to create or modify such elements are allowed and is not considered a violation of the ethics statement. </a:t>
            </a:r>
          </a:p>
          <a:p>
            <a:endParaRPr lang="en-US" b="1" dirty="0"/>
          </a:p>
          <a:p>
            <a:pPr algn="ctr"/>
            <a:r>
              <a:rPr lang="en-US" sz="2000" b="1" dirty="0">
                <a:solidFill>
                  <a:srgbClr val="FFFF00"/>
                </a:solidFill>
              </a:rPr>
              <a:t>However, when using plug-ins any texture applied by the software must be one taken by the photographer. Textures supplied with the plug-in’s are copyrighted by software provider or other photographers who supplied them.</a:t>
            </a:r>
          </a:p>
        </p:txBody>
      </p:sp>
    </p:spTree>
    <p:extLst>
      <p:ext uri="{BB962C8B-B14F-4D97-AF65-F5344CB8AC3E}">
        <p14:creationId xmlns:p14="http://schemas.microsoft.com/office/powerpoint/2010/main" val="31987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767" y="1479168"/>
            <a:ext cx="8194876" cy="2862322"/>
          </a:xfrm>
          <a:prstGeom prst="rect">
            <a:avLst/>
          </a:prstGeom>
        </p:spPr>
        <p:txBody>
          <a:bodyPr wrap="square">
            <a:spAutoFit/>
          </a:bodyPr>
          <a:lstStyle/>
          <a:p>
            <a:pPr marL="457200" indent="-457200">
              <a:buFont typeface="Arial" panose="020B0604020202020204" pitchFamily="34" charset="0"/>
              <a:buChar char="•"/>
            </a:pPr>
            <a:r>
              <a:rPr lang="en-US" b="1" dirty="0">
                <a:ea typeface="Calibri" charset="0"/>
                <a:cs typeface="Times New Roman" charset="0"/>
              </a:rPr>
              <a:t>For all categories, all elements of the image, including textures, </a:t>
            </a:r>
            <a:r>
              <a:rPr lang="en-US" b="1" u="sng" dirty="0">
                <a:ea typeface="Calibri" charset="0"/>
                <a:cs typeface="Times New Roman" charset="0"/>
              </a:rPr>
              <a:t>must be the work of the maker</a:t>
            </a:r>
            <a:r>
              <a:rPr lang="en-US" b="1" dirty="0">
                <a:ea typeface="Calibri" charset="0"/>
                <a:cs typeface="Times New Roman" charset="0"/>
              </a:rPr>
              <a:t>.</a:t>
            </a:r>
          </a:p>
          <a:p>
            <a:pPr marL="457200" indent="-457200">
              <a:buFont typeface="Arial" panose="020B0604020202020204" pitchFamily="34" charset="0"/>
              <a:buChar char="•"/>
            </a:pPr>
            <a:endParaRPr lang="en-US" b="1" dirty="0">
              <a:ea typeface="Calibri" charset="0"/>
              <a:cs typeface="Times New Roman" charset="0"/>
            </a:endParaRPr>
          </a:p>
          <a:p>
            <a:pPr marL="457200" indent="-457200">
              <a:buFont typeface="Arial" panose="020B0604020202020204" pitchFamily="34" charset="0"/>
              <a:buChar char="•"/>
            </a:pPr>
            <a:r>
              <a:rPr lang="en-US" b="1" dirty="0">
                <a:ea typeface="Calibri" charset="0"/>
                <a:cs typeface="Times New Roman" charset="0"/>
              </a:rPr>
              <a:t>For all categories, except creative, any adjustment/change to an image </a:t>
            </a:r>
            <a:r>
              <a:rPr lang="en-US" b="1" u="sng" dirty="0">
                <a:ea typeface="Calibri" charset="0"/>
                <a:cs typeface="Times New Roman" charset="0"/>
              </a:rPr>
              <a:t>must appear natural</a:t>
            </a:r>
            <a:r>
              <a:rPr lang="en-US" b="1" dirty="0">
                <a:ea typeface="Calibri" charset="0"/>
                <a:cs typeface="Times New Roman" charset="0"/>
              </a:rPr>
              <a:t>.</a:t>
            </a:r>
            <a:r>
              <a:rPr lang="en-US" b="1" dirty="0"/>
              <a:t> </a:t>
            </a:r>
          </a:p>
          <a:p>
            <a:pPr marL="457200" indent="-457200">
              <a:buFont typeface="Arial" panose="020B0604020202020204" pitchFamily="34" charset="0"/>
              <a:buChar char="•"/>
            </a:pPr>
            <a:endParaRPr lang="en-US" b="1" dirty="0"/>
          </a:p>
          <a:p>
            <a:pPr marL="457200" indent="-457200">
              <a:buFont typeface="Arial" panose="020B0604020202020204" pitchFamily="34" charset="0"/>
              <a:buChar char="•"/>
            </a:pPr>
            <a:r>
              <a:rPr lang="en-US" b="1" dirty="0">
                <a:ea typeface="Calibri" charset="0"/>
                <a:cs typeface="Times New Roman" charset="0"/>
              </a:rPr>
              <a:t>The SCC follows the:</a:t>
            </a:r>
          </a:p>
          <a:p>
            <a:pPr marL="800100" lvl="1" indent="-342900">
              <a:buFont typeface="Arial" panose="020B0604020202020204" pitchFamily="34" charset="0"/>
              <a:buChar char="•"/>
            </a:pPr>
            <a:r>
              <a:rPr lang="en-US" b="1" dirty="0">
                <a:ea typeface="Calibri" charset="0"/>
                <a:cs typeface="Times New Roman" charset="0"/>
              </a:rPr>
              <a:t>PSA &amp; NECCC definitions for Nature and Travel.</a:t>
            </a:r>
          </a:p>
          <a:p>
            <a:pPr marL="800100" lvl="1" indent="-342900">
              <a:buFont typeface="Arial" panose="020B0604020202020204" pitchFamily="34" charset="0"/>
              <a:buChar char="•"/>
            </a:pPr>
            <a:r>
              <a:rPr lang="en-US" b="1" dirty="0">
                <a:ea typeface="Calibri" charset="0"/>
                <a:cs typeface="Times New Roman" charset="0"/>
              </a:rPr>
              <a:t>NECCC definition of Open-Pictorial for Open, Portrait and Creative</a:t>
            </a:r>
            <a:endParaRPr lang="en-US" b="1" dirty="0"/>
          </a:p>
        </p:txBody>
      </p:sp>
    </p:spTree>
    <p:extLst>
      <p:ext uri="{BB962C8B-B14F-4D97-AF65-F5344CB8AC3E}">
        <p14:creationId xmlns:p14="http://schemas.microsoft.com/office/powerpoint/2010/main" val="1364330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767" y="152158"/>
            <a:ext cx="8194876" cy="2246769"/>
          </a:xfrm>
          <a:prstGeom prst="rect">
            <a:avLst/>
          </a:prstGeom>
        </p:spPr>
        <p:txBody>
          <a:bodyPr wrap="square">
            <a:spAutoFit/>
          </a:bodyPr>
          <a:lstStyle/>
          <a:p>
            <a:pPr algn="ctr"/>
            <a:r>
              <a:rPr lang="en-US" sz="3200" b="1" dirty="0">
                <a:ea typeface="Calibri" charset="0"/>
                <a:cs typeface="Times New Roman" charset="0"/>
              </a:rPr>
              <a:t>Image Sizing</a:t>
            </a:r>
            <a:endParaRPr lang="en-US" b="1" dirty="0">
              <a:ea typeface="Calibri" charset="0"/>
              <a:cs typeface="Times New Roman" charset="0"/>
            </a:endParaRPr>
          </a:p>
          <a:p>
            <a:r>
              <a:rPr lang="en-US" b="1" dirty="0">
                <a:ea typeface="Calibri" charset="0"/>
                <a:cs typeface="Times New Roman" charset="0"/>
              </a:rPr>
              <a:t>Images must meet the following requirements</a:t>
            </a:r>
          </a:p>
          <a:p>
            <a:pPr marL="285750" indent="-285750">
              <a:buFont typeface="Arial"/>
              <a:buChar char="•"/>
            </a:pPr>
            <a:r>
              <a:rPr lang="en-US" b="1" dirty="0">
                <a:ea typeface="Calibri" charset="0"/>
                <a:cs typeface="Times New Roman" charset="0"/>
              </a:rPr>
              <a:t>Maximum Image Height 1050 pixels</a:t>
            </a:r>
          </a:p>
          <a:p>
            <a:pPr marL="285750" indent="-285750">
              <a:buFont typeface="Arial"/>
              <a:buChar char="•"/>
            </a:pPr>
            <a:r>
              <a:rPr lang="en-US" b="1" dirty="0">
                <a:ea typeface="Calibri" charset="0"/>
                <a:cs typeface="Times New Roman" charset="0"/>
              </a:rPr>
              <a:t>Maximum Image Width 1400 pixels</a:t>
            </a:r>
          </a:p>
          <a:p>
            <a:pPr marL="285750" indent="-285750">
              <a:buFont typeface="Arial"/>
              <a:buChar char="•"/>
            </a:pPr>
            <a:r>
              <a:rPr lang="en-US" b="1" dirty="0">
                <a:ea typeface="Calibri" charset="0"/>
                <a:cs typeface="Times New Roman" charset="0"/>
              </a:rPr>
              <a:t>Maximum File Size 1200 kb (Kilobytes)</a:t>
            </a:r>
          </a:p>
          <a:p>
            <a:pPr marL="285750" indent="-285750">
              <a:buFont typeface="Arial"/>
              <a:buChar char="•"/>
            </a:pPr>
            <a:r>
              <a:rPr lang="en-US" b="1" dirty="0">
                <a:ea typeface="Calibri" charset="0"/>
                <a:cs typeface="Times New Roman" charset="0"/>
              </a:rPr>
              <a:t>Color Space of sRGB, NOT PROPHOTO RGB or Adobe RGB</a:t>
            </a:r>
          </a:p>
          <a:p>
            <a:pPr marL="285750" indent="-285750">
              <a:buFont typeface="Arial"/>
              <a:buChar char="•"/>
            </a:pPr>
            <a:r>
              <a:rPr lang="en-US" b="1" dirty="0">
                <a:ea typeface="Calibri" charset="0"/>
                <a:cs typeface="Times New Roman" charset="0"/>
              </a:rPr>
              <a:t>Suggested 72 dpi</a:t>
            </a:r>
          </a:p>
        </p:txBody>
      </p:sp>
      <p:pic>
        <p:nvPicPr>
          <p:cNvPr id="3" name="Picture 2" descr="color space.jpe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56247" y="2398927"/>
            <a:ext cx="7377992" cy="4278660"/>
          </a:xfrm>
          <a:prstGeom prst="rect">
            <a:avLst/>
          </a:prstGeom>
        </p:spPr>
      </p:pic>
    </p:spTree>
    <p:extLst>
      <p:ext uri="{BB962C8B-B14F-4D97-AF65-F5344CB8AC3E}">
        <p14:creationId xmlns:p14="http://schemas.microsoft.com/office/powerpoint/2010/main" val="1451689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6667" y="181382"/>
            <a:ext cx="8821271" cy="5726568"/>
          </a:xfrm>
          <a:prstGeom prst="rect">
            <a:avLst/>
          </a:prstGeom>
        </p:spPr>
        <p:txBody>
          <a:bodyPr wrap="square">
            <a:spAutoFit/>
          </a:bodyPr>
          <a:lstStyle/>
          <a:p>
            <a:pPr marL="914400" marR="12700" algn="ctr">
              <a:spcBef>
                <a:spcPts val="0"/>
              </a:spcBef>
              <a:spcAft>
                <a:spcPts val="0"/>
              </a:spcAft>
            </a:pPr>
            <a:r>
              <a:rPr lang="en-US" b="1" u="sng" dirty="0">
                <a:latin typeface="Century Gothic" charset="0"/>
                <a:ea typeface="Century Gothic" charset="0"/>
                <a:cs typeface="Century Gothic" charset="0"/>
              </a:rPr>
              <a:t>NATURE ADJUSTMENTS</a:t>
            </a:r>
            <a:r>
              <a:rPr lang="en-US" sz="1400" i="1" u="sng" dirty="0">
                <a:solidFill>
                  <a:srgbClr val="000000"/>
                </a:solidFill>
                <a:latin typeface="Century Gothic" charset="0"/>
                <a:ea typeface="Century Gothic" charset="0"/>
                <a:cs typeface="Century Gothic" charset="0"/>
              </a:rPr>
              <a:t> </a:t>
            </a:r>
            <a:endParaRPr lang="en-US" sz="1400" u="sng" dirty="0">
              <a:solidFill>
                <a:srgbClr val="000000"/>
              </a:solidFill>
              <a:latin typeface="Century Gothic" charset="0"/>
              <a:ea typeface="Century Gothic" charset="0"/>
              <a:cs typeface="Century Gothic" charset="0"/>
            </a:endParaRPr>
          </a:p>
          <a:p>
            <a:pPr marL="43815" marR="2857500" algn="ctr">
              <a:spcBef>
                <a:spcPts val="0"/>
              </a:spcBef>
              <a:spcAft>
                <a:spcPts val="0"/>
              </a:spcAft>
            </a:pPr>
            <a:endParaRPr lang="en-US" sz="1600" b="1" u="sng" dirty="0">
              <a:latin typeface="Century Gothic" charset="0"/>
              <a:ea typeface="Century Gothic" charset="0"/>
              <a:cs typeface="Century Gothic" charset="0"/>
            </a:endParaRPr>
          </a:p>
          <a:p>
            <a:pPr marL="43815" marR="2857500" algn="ctr">
              <a:spcBef>
                <a:spcPts val="0"/>
              </a:spcBef>
              <a:spcAft>
                <a:spcPts val="0"/>
              </a:spcAft>
            </a:pPr>
            <a:r>
              <a:rPr lang="en-US" sz="1600" b="1" u="sng" dirty="0">
                <a:latin typeface="Century Gothic" charset="0"/>
                <a:ea typeface="Century Gothic" charset="0"/>
                <a:cs typeface="Century Gothic" charset="0"/>
              </a:rPr>
              <a:t>ALLOWED IN NATURE IMAGES</a:t>
            </a:r>
          </a:p>
          <a:p>
            <a:pPr marL="43815" marR="2857500" algn="ctr">
              <a:spcBef>
                <a:spcPts val="0"/>
              </a:spcBef>
              <a:spcAft>
                <a:spcPts val="0"/>
              </a:spcAft>
            </a:pPr>
            <a:endParaRPr lang="en-US" sz="1600" b="1" u="sng" dirty="0">
              <a:latin typeface="Century Gothic" charset="0"/>
              <a:ea typeface="Century Gothic" charset="0"/>
              <a:cs typeface="Century Gothic" charset="0"/>
            </a:endParaRPr>
          </a:p>
          <a:p>
            <a:pPr marL="342900" marR="0" lvl="0" indent="-342900" algn="just">
              <a:spcBef>
                <a:spcPts val="0"/>
              </a:spcBef>
              <a:spcAft>
                <a:spcPts val="0"/>
              </a:spcAft>
              <a:buClr>
                <a:srgbClr val="000000"/>
              </a:buClr>
              <a:buSzPts val="1800"/>
              <a:buFont typeface="Arial" charset="0"/>
              <a:buChar char="□"/>
              <a:tabLst>
                <a:tab pos="465455" algn="l"/>
              </a:tabLst>
            </a:pPr>
            <a:r>
              <a:rPr lang="en-US" sz="1400" b="1" dirty="0">
                <a:latin typeface="Century Gothic" charset="0"/>
                <a:ea typeface="Century Gothic" charset="0"/>
                <a:cs typeface="Century Gothic" charset="0"/>
              </a:rPr>
              <a:t>EXPOSURE ADJUSTMENT (SELECTIVE AND GLOBAL)</a:t>
            </a:r>
          </a:p>
          <a:p>
            <a:pPr marL="342900" marR="0" lvl="0" indent="-342900" algn="just">
              <a:spcBef>
                <a:spcPts val="0"/>
              </a:spcBef>
              <a:spcAft>
                <a:spcPts val="0"/>
              </a:spcAft>
              <a:buClr>
                <a:srgbClr val="000000"/>
              </a:buClr>
              <a:buSzPts val="1800"/>
              <a:buFont typeface="Arial" charset="0"/>
              <a:buChar char="□"/>
              <a:tabLst>
                <a:tab pos="465455" algn="l"/>
              </a:tabLst>
            </a:pPr>
            <a:r>
              <a:rPr lang="en-US" sz="1400" b="1" dirty="0">
                <a:latin typeface="Century Gothic" charset="0"/>
                <a:ea typeface="Century Gothic" charset="0"/>
                <a:cs typeface="Century Gothic" charset="0"/>
              </a:rPr>
              <a:t>ADJUST HIGHLIGHT AND SHADOW DETAIL</a:t>
            </a:r>
          </a:p>
          <a:p>
            <a:pPr marL="342900" marR="0" lvl="0" indent="-342900" algn="just">
              <a:spcBef>
                <a:spcPts val="0"/>
              </a:spcBef>
              <a:spcAft>
                <a:spcPts val="0"/>
              </a:spcAft>
              <a:buClr>
                <a:srgbClr val="000000"/>
              </a:buClr>
              <a:buSzPts val="1800"/>
              <a:buFont typeface="Arial" charset="0"/>
              <a:buChar char="□"/>
              <a:tabLst>
                <a:tab pos="465455" algn="l"/>
              </a:tabLst>
            </a:pPr>
            <a:r>
              <a:rPr lang="en-US" sz="1400" b="1" dirty="0">
                <a:latin typeface="Century Gothic" charset="0"/>
                <a:ea typeface="Century Gothic" charset="0"/>
                <a:cs typeface="Century Gothic" charset="0"/>
              </a:rPr>
              <a:t>ADJUST CONTRAST</a:t>
            </a:r>
          </a:p>
          <a:p>
            <a:pPr marL="342900" marR="0" lvl="0" indent="-342900" algn="just">
              <a:spcBef>
                <a:spcPts val="0"/>
              </a:spcBef>
              <a:spcAft>
                <a:spcPts val="0"/>
              </a:spcAft>
              <a:buClr>
                <a:srgbClr val="000000"/>
              </a:buClr>
              <a:buSzPts val="1800"/>
              <a:buFont typeface="Arial" charset="0"/>
              <a:buChar char="□"/>
              <a:tabLst>
                <a:tab pos="465455" algn="l"/>
              </a:tabLst>
            </a:pPr>
            <a:r>
              <a:rPr lang="en-US" sz="1400" b="1" dirty="0">
                <a:latin typeface="Century Gothic" charset="0"/>
                <a:ea typeface="Century Gothic" charset="0"/>
                <a:cs typeface="Century Gothic" charset="0"/>
              </a:rPr>
              <a:t>WHITE BALANCE / COLOR CORRECTION</a:t>
            </a:r>
          </a:p>
          <a:p>
            <a:pPr marL="635000" marR="0">
              <a:spcBef>
                <a:spcPts val="0"/>
              </a:spcBef>
              <a:spcAft>
                <a:spcPts val="0"/>
              </a:spcAft>
            </a:pPr>
            <a:r>
              <a:rPr lang="en-US" sz="1400" b="1" dirty="0">
                <a:solidFill>
                  <a:srgbClr val="368A10"/>
                </a:solidFill>
                <a:latin typeface="Century Gothic" charset="0"/>
                <a:ea typeface="Century Gothic" charset="0"/>
                <a:cs typeface="Century Gothic" charset="0"/>
              </a:rPr>
              <a:t>(HDR ALLOWED FOR ANY AND ALL OF THE ABOVE)</a:t>
            </a:r>
            <a:endParaRPr lang="en-US" sz="1400" b="1" dirty="0">
              <a:solidFill>
                <a:srgbClr val="000000"/>
              </a:solidFill>
              <a:latin typeface="Century Gothic" charset="0"/>
              <a:ea typeface="Century Gothic" charset="0"/>
              <a:cs typeface="Century Gothic" charset="0"/>
            </a:endParaRPr>
          </a:p>
          <a:p>
            <a:pPr marL="342900" marR="0" lvl="0" indent="-342900" algn="just">
              <a:spcBef>
                <a:spcPts val="0"/>
              </a:spcBef>
              <a:spcAft>
                <a:spcPts val="0"/>
              </a:spcAft>
              <a:buClr>
                <a:srgbClr val="000000"/>
              </a:buClr>
              <a:buSzPts val="1800"/>
              <a:buFont typeface="Arial" charset="0"/>
              <a:buChar char="□"/>
              <a:tabLst>
                <a:tab pos="465455" algn="l"/>
              </a:tabLst>
            </a:pPr>
            <a:r>
              <a:rPr lang="en-US" sz="1400" b="1" dirty="0">
                <a:latin typeface="Century Gothic" charset="0"/>
                <a:ea typeface="Century Gothic" charset="0"/>
                <a:cs typeface="Century Gothic" charset="0"/>
              </a:rPr>
              <a:t>BLACK &amp; WHITE CONVERSION (GRAYSCALE ONLY)</a:t>
            </a:r>
          </a:p>
          <a:p>
            <a:pPr marL="342900" marR="0" lvl="0" indent="-342900" algn="just">
              <a:spcBef>
                <a:spcPts val="0"/>
              </a:spcBef>
              <a:spcAft>
                <a:spcPts val="0"/>
              </a:spcAft>
              <a:buClr>
                <a:srgbClr val="000000"/>
              </a:buClr>
              <a:buSzPts val="1800"/>
              <a:buFont typeface="Arial" charset="0"/>
              <a:buChar char="□"/>
              <a:tabLst>
                <a:tab pos="465455" algn="l"/>
              </a:tabLst>
            </a:pPr>
            <a:r>
              <a:rPr lang="en-US" sz="1400" b="1" dirty="0">
                <a:latin typeface="Century Gothic" charset="0"/>
                <a:ea typeface="Century Gothic" charset="0"/>
                <a:cs typeface="Century Gothic" charset="0"/>
              </a:rPr>
              <a:t>ADJUST SATURATION</a:t>
            </a:r>
          </a:p>
          <a:p>
            <a:pPr marL="342900" marR="0" lvl="0" indent="-342900" algn="just">
              <a:spcBef>
                <a:spcPts val="0"/>
              </a:spcBef>
              <a:spcAft>
                <a:spcPts val="0"/>
              </a:spcAft>
              <a:buClr>
                <a:srgbClr val="000000"/>
              </a:buClr>
              <a:buSzPts val="1800"/>
              <a:buFont typeface="Arial" charset="0"/>
              <a:buChar char="□"/>
              <a:tabLst>
                <a:tab pos="465455" algn="l"/>
              </a:tabLst>
            </a:pPr>
            <a:r>
              <a:rPr lang="en-US" sz="1400" b="1" dirty="0">
                <a:latin typeface="Century Gothic" charset="0"/>
                <a:ea typeface="Century Gothic" charset="0"/>
                <a:cs typeface="Century Gothic" charset="0"/>
              </a:rPr>
              <a:t>DUST SPOT REMOVAL</a:t>
            </a:r>
          </a:p>
          <a:p>
            <a:pPr marL="342900" marR="0" lvl="0" indent="-342900" algn="just">
              <a:spcBef>
                <a:spcPts val="0"/>
              </a:spcBef>
              <a:spcAft>
                <a:spcPts val="0"/>
              </a:spcAft>
              <a:buClr>
                <a:srgbClr val="000000"/>
              </a:buClr>
              <a:buSzPts val="1800"/>
              <a:buFont typeface="Arial" charset="0"/>
              <a:buChar char="□"/>
              <a:tabLst>
                <a:tab pos="465455" algn="l"/>
              </a:tabLst>
            </a:pPr>
            <a:r>
              <a:rPr lang="en-US" sz="1400" b="1" dirty="0">
                <a:latin typeface="Century Gothic" charset="0"/>
                <a:ea typeface="Century Gothic" charset="0"/>
                <a:cs typeface="Century Gothic" charset="0"/>
              </a:rPr>
              <a:t>NOISE REMOVAL</a:t>
            </a:r>
          </a:p>
          <a:p>
            <a:pPr marL="342900" marR="0" lvl="0" indent="-342900" algn="just">
              <a:spcBef>
                <a:spcPts val="0"/>
              </a:spcBef>
              <a:spcAft>
                <a:spcPts val="0"/>
              </a:spcAft>
              <a:buClr>
                <a:srgbClr val="000000"/>
              </a:buClr>
              <a:buSzPts val="1800"/>
              <a:buFont typeface="Arial" charset="0"/>
              <a:buChar char="□"/>
              <a:tabLst>
                <a:tab pos="465455" algn="l"/>
              </a:tabLst>
            </a:pPr>
            <a:r>
              <a:rPr lang="en-US" sz="1400" b="1" dirty="0">
                <a:latin typeface="Century Gothic" charset="0"/>
                <a:ea typeface="Century Gothic" charset="0"/>
                <a:cs typeface="Century Gothic" charset="0"/>
              </a:rPr>
              <a:t>FLARE REMOVAL</a:t>
            </a:r>
          </a:p>
          <a:p>
            <a:pPr marL="342900" marR="0" lvl="0" indent="-342900" algn="just">
              <a:spcBef>
                <a:spcPts val="0"/>
              </a:spcBef>
              <a:spcAft>
                <a:spcPts val="0"/>
              </a:spcAft>
              <a:buClr>
                <a:srgbClr val="000000"/>
              </a:buClr>
              <a:buSzPts val="1800"/>
              <a:buFont typeface="Arial" charset="0"/>
              <a:buChar char="□"/>
              <a:tabLst>
                <a:tab pos="465455" algn="l"/>
              </a:tabLst>
            </a:pPr>
            <a:r>
              <a:rPr lang="en-US" sz="1400" b="1" dirty="0">
                <a:latin typeface="Century Gothic" charset="0"/>
                <a:ea typeface="Century Gothic" charset="0"/>
                <a:cs typeface="Century Gothic" charset="0"/>
              </a:rPr>
              <a:t>STRAIGHTENING</a:t>
            </a:r>
          </a:p>
          <a:p>
            <a:pPr marL="342900" marR="0" lvl="0" indent="-342900" algn="just">
              <a:spcBef>
                <a:spcPts val="0"/>
              </a:spcBef>
              <a:spcAft>
                <a:spcPts val="0"/>
              </a:spcAft>
              <a:buClr>
                <a:srgbClr val="000000"/>
              </a:buClr>
              <a:buSzPts val="1800"/>
              <a:buFont typeface="Arial" charset="0"/>
              <a:buChar char="□"/>
              <a:tabLst>
                <a:tab pos="465455" algn="l"/>
              </a:tabLst>
            </a:pPr>
            <a:r>
              <a:rPr lang="en-US" sz="1400" b="1" dirty="0">
                <a:latin typeface="Century Gothic" charset="0"/>
                <a:ea typeface="Century Gothic" charset="0"/>
                <a:cs typeface="Century Gothic" charset="0"/>
              </a:rPr>
              <a:t>CROPPING</a:t>
            </a:r>
          </a:p>
          <a:p>
            <a:pPr marL="342900" marR="0" lvl="0" indent="-342900" algn="just">
              <a:spcBef>
                <a:spcPts val="0"/>
              </a:spcBef>
              <a:spcAft>
                <a:spcPts val="0"/>
              </a:spcAft>
              <a:buClr>
                <a:srgbClr val="000000"/>
              </a:buClr>
              <a:buSzPts val="1800"/>
              <a:buFont typeface="Arial" charset="0"/>
              <a:buChar char="□"/>
              <a:tabLst>
                <a:tab pos="465455" algn="l"/>
              </a:tabLst>
            </a:pPr>
            <a:r>
              <a:rPr lang="en-US" sz="1400" b="1" dirty="0">
                <a:latin typeface="Century Gothic" charset="0"/>
                <a:ea typeface="Century Gothic" charset="0"/>
                <a:cs typeface="Century Gothic" charset="0"/>
              </a:rPr>
              <a:t>REVERSING (A.K.A. FLIPPING HORIZONTAL - USE CAUTION ON SCENICS)</a:t>
            </a:r>
          </a:p>
          <a:p>
            <a:pPr marL="342900" marR="0" lvl="0" indent="-342900" algn="just">
              <a:spcBef>
                <a:spcPts val="0"/>
              </a:spcBef>
              <a:spcAft>
                <a:spcPts val="0"/>
              </a:spcAft>
              <a:buClr>
                <a:srgbClr val="000000"/>
              </a:buClr>
              <a:buSzPts val="1800"/>
              <a:buFont typeface="Arial" charset="0"/>
              <a:buChar char="□"/>
              <a:tabLst>
                <a:tab pos="465455" algn="l"/>
              </a:tabLst>
            </a:pPr>
            <a:r>
              <a:rPr lang="en-US" sz="1400" b="1" dirty="0">
                <a:latin typeface="Century Gothic" charset="0"/>
                <a:ea typeface="Century Gothic" charset="0"/>
                <a:cs typeface="Century Gothic" charset="0"/>
              </a:rPr>
              <a:t>RESIZING</a:t>
            </a:r>
          </a:p>
          <a:p>
            <a:pPr marL="342900" marR="0" lvl="0" indent="-342900" algn="just">
              <a:spcBef>
                <a:spcPts val="0"/>
              </a:spcBef>
              <a:spcAft>
                <a:spcPts val="0"/>
              </a:spcAft>
              <a:buClr>
                <a:srgbClr val="000000"/>
              </a:buClr>
              <a:buSzPts val="1800"/>
              <a:buFont typeface="Arial" charset="0"/>
              <a:buChar char="□"/>
              <a:tabLst>
                <a:tab pos="465455" algn="l"/>
              </a:tabLst>
            </a:pPr>
            <a:r>
              <a:rPr lang="en-US" sz="1400" b="1" dirty="0">
                <a:latin typeface="Century Gothic" charset="0"/>
                <a:ea typeface="Century Gothic" charset="0"/>
                <a:cs typeface="Century Gothic" charset="0"/>
              </a:rPr>
              <a:t>SHARPENING (INCLUDING FOCUS LAYERING)</a:t>
            </a:r>
          </a:p>
          <a:p>
            <a:pPr algn="ctr"/>
            <a:r>
              <a:rPr lang="en-US" sz="1400" b="1" i="1" u="sng" dirty="0">
                <a:latin typeface="Century Gothic" charset="0"/>
                <a:ea typeface="Century Gothic" charset="0"/>
                <a:cs typeface="Century Gothic" charset="0"/>
              </a:rPr>
              <a:t>ALL ALLOWED ADJUSTMENTS MUST LOOK NATURAL</a:t>
            </a:r>
            <a:endParaRPr lang="en-US" sz="1400" b="1" u="sng" dirty="0">
              <a:latin typeface="Century Gothic" charset="0"/>
              <a:ea typeface="Century Gothic" charset="0"/>
              <a:cs typeface="Century Gothic" charset="0"/>
            </a:endParaRPr>
          </a:p>
          <a:p>
            <a:endParaRPr lang="en-US" sz="1200" b="1" dirty="0">
              <a:solidFill>
                <a:srgbClr val="FFFF00"/>
              </a:solidFill>
              <a:latin typeface="Century Gothic" charset="0"/>
              <a:ea typeface="Century Gothic" charset="0"/>
              <a:cs typeface="Century Gothic" charset="0"/>
            </a:endParaRPr>
          </a:p>
          <a:p>
            <a:pPr algn="ctr"/>
            <a:r>
              <a:rPr lang="en-US" sz="1600" b="1" u="sng" dirty="0">
                <a:solidFill>
                  <a:srgbClr val="FFFF00"/>
                </a:solidFill>
                <a:latin typeface="Century Gothic" charset="0"/>
                <a:ea typeface="Century Gothic" charset="0"/>
                <a:cs typeface="Century Gothic" charset="0"/>
              </a:rPr>
              <a:t>ADJUSTMENTS </a:t>
            </a:r>
            <a:r>
              <a:rPr lang="en-US" sz="1600" b="1" i="1" u="sng" dirty="0">
                <a:solidFill>
                  <a:srgbClr val="FF0000"/>
                </a:solidFill>
                <a:latin typeface="Century Gothic" charset="0"/>
                <a:ea typeface="Century Gothic" charset="0"/>
                <a:cs typeface="Century Gothic" charset="0"/>
              </a:rPr>
              <a:t>NOT</a:t>
            </a:r>
            <a:r>
              <a:rPr lang="en-US" sz="1600" b="1" u="sng" dirty="0">
                <a:solidFill>
                  <a:srgbClr val="FFFF00"/>
                </a:solidFill>
                <a:latin typeface="Century Gothic" charset="0"/>
                <a:ea typeface="Century Gothic" charset="0"/>
                <a:cs typeface="Century Gothic" charset="0"/>
              </a:rPr>
              <a:t> ALLOWED IN NATURE IMAGE</a:t>
            </a:r>
          </a:p>
          <a:p>
            <a:pPr algn="ctr"/>
            <a:endParaRPr lang="en-US" sz="1600" b="1" u="sng" dirty="0">
              <a:solidFill>
                <a:srgbClr val="FFFF00"/>
              </a:solidFill>
              <a:latin typeface="Century Gothic" charset="0"/>
              <a:ea typeface="Century Gothic" charset="0"/>
              <a:cs typeface="Century Gothic" charset="0"/>
            </a:endParaRPr>
          </a:p>
          <a:p>
            <a:pPr marL="342900" marR="0" lvl="0" indent="-342900" algn="just">
              <a:lnSpc>
                <a:spcPts val="1800"/>
              </a:lnSpc>
              <a:spcBef>
                <a:spcPts val="0"/>
              </a:spcBef>
              <a:spcAft>
                <a:spcPts val="400"/>
              </a:spcAft>
              <a:buClr>
                <a:srgbClr val="000000"/>
              </a:buClr>
              <a:buSzPts val="1800"/>
              <a:buFont typeface="Arial" charset="0"/>
              <a:buChar char="□"/>
              <a:tabLst>
                <a:tab pos="465455" algn="l"/>
              </a:tabLst>
            </a:pPr>
            <a:r>
              <a:rPr lang="en-US" sz="1400" b="1" dirty="0">
                <a:solidFill>
                  <a:srgbClr val="FFFF00"/>
                </a:solidFill>
                <a:latin typeface="Century Gothic" charset="0"/>
                <a:ea typeface="Century Gothic" charset="0"/>
                <a:cs typeface="Century Gothic" charset="0"/>
              </a:rPr>
              <a:t>ADDING OR REMOVING IMAGE ELEMENTS</a:t>
            </a:r>
          </a:p>
          <a:p>
            <a:pPr marL="342900" marR="0" lvl="0" indent="-342900" algn="just">
              <a:lnSpc>
                <a:spcPts val="1800"/>
              </a:lnSpc>
              <a:spcBef>
                <a:spcPts val="0"/>
              </a:spcBef>
              <a:spcAft>
                <a:spcPts val="0"/>
              </a:spcAft>
              <a:buClr>
                <a:srgbClr val="000000"/>
              </a:buClr>
              <a:buSzPts val="1800"/>
              <a:buFont typeface="Arial" charset="0"/>
              <a:buChar char="□"/>
              <a:tabLst>
                <a:tab pos="465455" algn="l"/>
              </a:tabLst>
            </a:pPr>
            <a:r>
              <a:rPr lang="en-US" sz="1400" b="1" dirty="0">
                <a:solidFill>
                  <a:srgbClr val="FFFF00"/>
                </a:solidFill>
                <a:latin typeface="Century Gothic" charset="0"/>
                <a:ea typeface="Century Gothic" charset="0"/>
                <a:cs typeface="Century Gothic" charset="0"/>
              </a:rPr>
              <a:t>BLURRING BACKGROUNDS</a:t>
            </a:r>
          </a:p>
        </p:txBody>
      </p:sp>
    </p:spTree>
    <p:extLst>
      <p:ext uri="{BB962C8B-B14F-4D97-AF65-F5344CB8AC3E}">
        <p14:creationId xmlns:p14="http://schemas.microsoft.com/office/powerpoint/2010/main" val="1627512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0141" y="4351363"/>
            <a:ext cx="7629012" cy="461665"/>
          </a:xfrm>
          <a:prstGeom prst="rect">
            <a:avLst/>
          </a:prstGeom>
        </p:spPr>
        <p:txBody>
          <a:bodyPr wrap="none">
            <a:spAutoFit/>
          </a:bodyPr>
          <a:lstStyle/>
          <a:p>
            <a:r>
              <a:rPr lang="en-US" sz="2400" dirty="0"/>
              <a:t>https://www.simsburycameraclub.com/guidelines</a:t>
            </a:r>
          </a:p>
        </p:txBody>
      </p:sp>
      <p:sp>
        <p:nvSpPr>
          <p:cNvPr id="2" name="Rectangle 1">
            <a:extLst>
              <a:ext uri="{FF2B5EF4-FFF2-40B4-BE49-F238E27FC236}">
                <a16:creationId xmlns:a16="http://schemas.microsoft.com/office/drawing/2014/main" id="{A35CA1E5-3185-3642-8634-8600A2EB6498}"/>
              </a:ext>
            </a:extLst>
          </p:cNvPr>
          <p:cNvSpPr/>
          <p:nvPr/>
        </p:nvSpPr>
        <p:spPr>
          <a:xfrm>
            <a:off x="1739303" y="631762"/>
            <a:ext cx="5202066" cy="369332"/>
          </a:xfrm>
          <a:prstGeom prst="rect">
            <a:avLst/>
          </a:prstGeom>
        </p:spPr>
        <p:txBody>
          <a:bodyPr wrap="none">
            <a:spAutoFit/>
          </a:bodyPr>
          <a:lstStyle/>
          <a:p>
            <a:pPr algn="ctr"/>
            <a:r>
              <a:rPr lang="en-US" b="1" dirty="0">
                <a:ea typeface="Calibri" charset="0"/>
                <a:cs typeface="Times New Roman" charset="0"/>
              </a:rPr>
              <a:t>SCC Guidelines can be found on our Website</a:t>
            </a:r>
          </a:p>
        </p:txBody>
      </p:sp>
      <p:pic>
        <p:nvPicPr>
          <p:cNvPr id="5" name="Picture 4">
            <a:extLst>
              <a:ext uri="{FF2B5EF4-FFF2-40B4-BE49-F238E27FC236}">
                <a16:creationId xmlns:a16="http://schemas.microsoft.com/office/drawing/2014/main" id="{58A3686E-0A1C-9843-9D67-4DA75A6FECAE}"/>
              </a:ext>
            </a:extLst>
          </p:cNvPr>
          <p:cNvPicPr>
            <a:picLocks noChangeAspect="1"/>
          </p:cNvPicPr>
          <p:nvPr/>
        </p:nvPicPr>
        <p:blipFill>
          <a:blip r:embed="rId2"/>
          <a:stretch>
            <a:fillRect/>
          </a:stretch>
        </p:blipFill>
        <p:spPr>
          <a:xfrm>
            <a:off x="559835" y="1691237"/>
            <a:ext cx="8061649" cy="1830212"/>
          </a:xfrm>
          <a:prstGeom prst="rect">
            <a:avLst/>
          </a:prstGeom>
        </p:spPr>
      </p:pic>
    </p:spTree>
    <p:extLst>
      <p:ext uri="{BB962C8B-B14F-4D97-AF65-F5344CB8AC3E}">
        <p14:creationId xmlns:p14="http://schemas.microsoft.com/office/powerpoint/2010/main" val="14208800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1437</TotalTime>
  <Words>1892</Words>
  <Application>Microsoft Macintosh PowerPoint</Application>
  <PresentationFormat>On-screen Show (4:3)</PresentationFormat>
  <Paragraphs>429</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Century Gothic</vt:lpstr>
      <vt:lpstr>Helvetica</vt:lpstr>
      <vt:lpstr>Symbol</vt:lpstr>
      <vt:lpstr>Times</vt:lpstr>
      <vt:lpstr>Times New Roman</vt:lpstr>
      <vt:lpstr>Wingdings 3</vt:lpstr>
      <vt:lpstr>Ion</vt:lpstr>
      <vt:lpstr>How to Improve/Critique your Images (with a preview of the SCC judging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Zaremba</dc:creator>
  <cp:lastModifiedBy>Frank Zaremba</cp:lastModifiedBy>
  <cp:revision>96</cp:revision>
  <cp:lastPrinted>2018-11-27T01:35:26Z</cp:lastPrinted>
  <dcterms:created xsi:type="dcterms:W3CDTF">2017-07-09T16:13:55Z</dcterms:created>
  <dcterms:modified xsi:type="dcterms:W3CDTF">2018-11-27T01:37:37Z</dcterms:modified>
</cp:coreProperties>
</file>